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84" r:id="rId5"/>
    <p:sldId id="260" r:id="rId6"/>
    <p:sldId id="261" r:id="rId7"/>
    <p:sldId id="262" r:id="rId8"/>
    <p:sldId id="263" r:id="rId9"/>
    <p:sldId id="267" r:id="rId10"/>
    <p:sldId id="283" r:id="rId11"/>
    <p:sldId id="269" r:id="rId12"/>
    <p:sldId id="25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71" r:id="rId21"/>
    <p:sldId id="268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/>
    <p:restoredTop sz="94617"/>
  </p:normalViewPr>
  <p:slideViewPr>
    <p:cSldViewPr snapToGrid="0" snapToObjects="1">
      <p:cViewPr varScale="1">
        <p:scale>
          <a:sx n="155" d="100"/>
          <a:sy n="155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4CA36-BAEC-B44D-BC95-7FBD420D8BF9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6FF99-15EE-DB4E-B71C-3E4B24A6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8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39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10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17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4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0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3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3FD9-5063-264F-81D8-37515F230A9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603E-30F7-0F44-BBD7-FDA7C7D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7r4agzrQs&amp;list=PL8qKIYmHEMnVXAlGyRW6vsXZXrdEVF24S&amp;index=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4BwXENRw7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Z4lPhoOEED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A78OwtKqw" TargetMode="External"/><Relationship Id="rId2" Type="http://schemas.openxmlformats.org/officeDocument/2006/relationships/hyperlink" Target="http://music-mrl.nott.ac.uk/1/archive/explore/Clim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ziANtuSV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Super Instruments to Interactive Operas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Maria Kallionpää, composer and pianist</a:t>
            </a:r>
          </a:p>
        </p:txBody>
      </p:sp>
    </p:spTree>
    <p:extLst>
      <p:ext uri="{BB962C8B-B14F-4D97-AF65-F5344CB8AC3E}">
        <p14:creationId xmlns:p14="http://schemas.microsoft.com/office/powerpoint/2010/main" val="82686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93A8-7170-A448-94ED-097DC923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Climb! </a:t>
            </a:r>
            <a:r>
              <a:rPr lang="en-GB" dirty="0"/>
              <a:t>F</a:t>
            </a:r>
            <a:r>
              <a:rPr lang="en-FI" dirty="0"/>
              <a:t>or Disklavier and Interactive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5A664-9C09-3141-AA05-F68DA4030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https://www.youtube.com/watch?v=xH7r4agzrQs&amp;list=PL8qKIYmHEMnVXAlGyRW6vsXZXrdEVF24S&amp;index=2</a:t>
            </a:r>
            <a:r>
              <a:rPr lang="en-GB" dirty="0"/>
              <a:t> 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performance, June 8th 2017 (ca. from 12:00)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0350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 as an Evolving Artform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technologies (Artificial intelligence, robotics, Virtual Reality (VR), extended instruments</a:t>
            </a:r>
            <a:r>
              <a:rPr lang="mr-IN" dirty="0"/>
              <a:t>…</a:t>
            </a:r>
            <a:r>
              <a:rPr lang="en-US" dirty="0"/>
              <a:t>) bringing in new modes of expression</a:t>
            </a:r>
          </a:p>
          <a:p>
            <a:r>
              <a:rPr lang="en-US" dirty="0"/>
              <a:t>Use of performance based software (Max/MSP, </a:t>
            </a:r>
            <a:r>
              <a:rPr lang="en-US" dirty="0" err="1"/>
              <a:t>Ableton</a:t>
            </a:r>
            <a:r>
              <a:rPr lang="en-US" dirty="0"/>
              <a:t> Live) enabling the intertwining of musical composition and theatrical performance</a:t>
            </a:r>
          </a:p>
          <a:p>
            <a:r>
              <a:rPr lang="en-US" dirty="0"/>
              <a:t>New composition techniques enabled (algorithmic composition techniques, non-linearity of form </a:t>
            </a:r>
          </a:p>
          <a:p>
            <a:r>
              <a:rPr lang="en-US" dirty="0"/>
              <a:t>Opera as a new-media research platform that can allow researchers to develop new technologies and interactional techniques that at a high-level explore the interplay between audience, performance, composition and staging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3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State of the Art in Contemporary Opera</a:t>
            </a:r>
          </a:p>
        </p:txBody>
      </p:sp>
      <p:sp>
        <p:nvSpPr>
          <p:cNvPr id="12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sz="2604"/>
            </a:pPr>
            <a:r>
              <a:t>The genre of contemporary opera sets its special challenges to the composers, performers, and producers, as well as to the intendents of opera houses </a:t>
            </a:r>
          </a:p>
          <a:p>
            <a:pPr marL="212597" indent="-212597" defTabSz="850391">
              <a:spcBef>
                <a:spcPts val="900"/>
              </a:spcBef>
              <a:defRPr sz="2604"/>
            </a:pPr>
            <a:r>
              <a:t>How to obtain new audiences and at the same time keep the current ones interested? </a:t>
            </a:r>
          </a:p>
          <a:p>
            <a:pPr marL="212597" indent="-212597" defTabSz="850391">
              <a:spcBef>
                <a:spcPts val="900"/>
              </a:spcBef>
              <a:defRPr sz="2604"/>
            </a:pPr>
            <a:r>
              <a:t>Composers interested in looking for musical language and technical means</a:t>
            </a:r>
          </a:p>
          <a:p>
            <a:pPr marL="212597" indent="-212597" defTabSz="850391">
              <a:spcBef>
                <a:spcPts val="900"/>
              </a:spcBef>
              <a:defRPr sz="2604"/>
            </a:pPr>
            <a:r>
              <a:t>Although traditional means (sonata, symphony) often disliked, operas are still being composed an listened -&gt; successful implementation of new technologies and expressive ideas keeping opera “fresh”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State of the Art in Contemporary Opera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sz="2660"/>
            </a:pPr>
            <a:r>
              <a:t>Sir Maxwell Davies : “Miss Donnithorne ́s Maggot” – Themes: memories and forgetting. Fragmentary storyline</a:t>
            </a:r>
          </a:p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sz="2660"/>
            </a:pPr>
            <a:r>
              <a:t>Van der Aa: ”Blank Out”, “Sunken Garden”, “The Book of Disquiet”: the dramatic contents are communicated with the help of 3D projection techniques in combination with live performance, pre-recorded musical material, and sound processing </a:t>
            </a:r>
          </a:p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sz="2660"/>
            </a:pPr>
            <a:r>
              <a:t>an immersive theatrical experience. </a:t>
            </a:r>
          </a:p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sz="2660"/>
            </a:pPr>
            <a:r>
              <a:t>Miika Hyytiäinen: Omnivore (2012). The world´s 1</a:t>
            </a:r>
            <a:r>
              <a:rPr baseline="29894"/>
              <a:t>st</a:t>
            </a:r>
            <a:r>
              <a:t> mobile phone opera. “the whole script, form, musical expression, and in general the way of making an opera have been totally re- discovered” – Jaakko Nousiainen, the director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02104"/>
          </a:xfrm>
          <a:prstGeom prst="rect">
            <a:avLst/>
          </a:prstGeom>
        </p:spPr>
        <p:txBody>
          <a:bodyPr/>
          <a:lstStyle/>
          <a:p>
            <a:r>
              <a:t>Maria Kallionpää: SHE (2016-2017)</a:t>
            </a:r>
          </a:p>
        </p:txBody>
      </p:sp>
      <p:sp>
        <p:nvSpPr>
          <p:cNvPr id="12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363578"/>
            <a:ext cx="10515600" cy="52778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500"/>
            </a:pPr>
            <a:r>
              <a:rPr dirty="0"/>
              <a:t>Commissioned by </a:t>
            </a:r>
            <a:r>
              <a:rPr dirty="0" err="1"/>
              <a:t>Fabbrica</a:t>
            </a:r>
            <a:r>
              <a:rPr dirty="0"/>
              <a:t> Young Artists ́ Development Program of Opera di Roma, premiered in October 2017 at Teatro Nazionale </a:t>
            </a:r>
          </a:p>
          <a:p>
            <a:pPr>
              <a:lnSpc>
                <a:spcPct val="72000"/>
              </a:lnSpc>
              <a:defRPr sz="2500"/>
            </a:pPr>
            <a:r>
              <a:rPr dirty="0"/>
              <a:t>Scored for four soloists, middle sized orchestra, magnetic resonator piano, and theremin </a:t>
            </a:r>
          </a:p>
          <a:p>
            <a:pPr>
              <a:lnSpc>
                <a:spcPct val="72000"/>
              </a:lnSpc>
              <a:defRPr sz="2500"/>
            </a:pPr>
            <a:r>
              <a:rPr dirty="0"/>
              <a:t>Based on Henry Rider Haggard´s adventure/time travel novel “She”</a:t>
            </a:r>
          </a:p>
          <a:p>
            <a:pPr>
              <a:lnSpc>
                <a:spcPct val="72000"/>
              </a:lnSpc>
              <a:defRPr sz="2500"/>
            </a:pPr>
            <a:r>
              <a:rPr dirty="0"/>
              <a:t>Libretto by Stefano </a:t>
            </a:r>
            <a:r>
              <a:rPr dirty="0" err="1"/>
              <a:t>Pintor</a:t>
            </a:r>
            <a:r>
              <a:rPr dirty="0"/>
              <a:t> (La Scala)</a:t>
            </a:r>
          </a:p>
          <a:p>
            <a:pPr>
              <a:lnSpc>
                <a:spcPct val="72000"/>
              </a:lnSpc>
              <a:defRPr sz="2500"/>
            </a:pPr>
            <a:r>
              <a:rPr dirty="0"/>
              <a:t>Theremin, magnetic resonator piano underlining the divine characteristics of “Ayesha”</a:t>
            </a:r>
          </a:p>
          <a:p>
            <a:pPr>
              <a:lnSpc>
                <a:spcPct val="72000"/>
              </a:lnSpc>
              <a:defRPr sz="2500"/>
            </a:pPr>
            <a:r>
              <a:rPr dirty="0"/>
              <a:t>Extended instruments and electronic solutions helped to  obtain more convincing expressive and artistic results </a:t>
            </a:r>
          </a:p>
          <a:p>
            <a:pPr>
              <a:lnSpc>
                <a:spcPct val="72000"/>
              </a:lnSpc>
              <a:defRPr sz="2500"/>
            </a:pPr>
            <a:r>
              <a:rPr dirty="0"/>
              <a:t>Enabling technical and expressive means that would not be accessible by human musicians playing regular concert instruments.</a:t>
            </a:r>
          </a:p>
          <a:p>
            <a:pPr>
              <a:lnSpc>
                <a:spcPct val="72000"/>
              </a:lnSpc>
              <a:defRPr sz="2500"/>
            </a:pPr>
            <a:r>
              <a:rPr dirty="0"/>
              <a:t>Gasselseder: the first ever VR-recording (in sound and video, 360°) of an entire opera , 11</a:t>
            </a:r>
            <a:r>
              <a:rPr baseline="30000" dirty="0"/>
              <a:t>th</a:t>
            </a:r>
            <a:r>
              <a:rPr dirty="0"/>
              <a:t> Oct 2017  </a:t>
            </a:r>
            <a:endParaRPr lang="de-AT" dirty="0"/>
          </a:p>
          <a:p>
            <a:pPr>
              <a:lnSpc>
                <a:spcPct val="72000"/>
              </a:lnSpc>
              <a:defRPr sz="2500"/>
            </a:pPr>
            <a:r>
              <a:rPr lang="en-GB" dirty="0">
                <a:hlinkClick r:id="rId2"/>
              </a:rPr>
              <a:t>https://www.youtube.com/watch?v=q4BwXENRw7E</a:t>
            </a:r>
            <a:r>
              <a:rPr lang="en-GB" dirty="0"/>
              <a:t> (archive copy)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t>Is it “different” to write an opera?</a:t>
            </a:r>
            <a:br/>
            <a:endParaRPr/>
          </a:p>
        </p:txBody>
      </p:sp>
      <p:sp>
        <p:nvSpPr>
          <p:cNvPr id="13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essence similar to writing any vocal compositions for soloists and an orchestra (depending on the composer´s experience with writing vocal music)</a:t>
            </a:r>
          </a:p>
          <a:p>
            <a:r>
              <a:t>Communicating the libretto: the text defines the dramatic structure and the form of the composition</a:t>
            </a:r>
          </a:p>
          <a:p>
            <a:r>
              <a:t>Common problem: too “wordy” librettos. Less is more. The text must give enough freedom for the orchestra to tell the story and communicate the atmosphere</a:t>
            </a:r>
          </a:p>
          <a:p>
            <a:r>
              <a:t>The role of the orchestra resembling the camerawork in a film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t>Maria Kallionpää&amp;Markku Klami: ”Croak” (2017)</a:t>
            </a:r>
          </a:p>
        </p:txBody>
      </p:sp>
      <p:sp>
        <p:nvSpPr>
          <p:cNvPr id="13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first puppet theatre opera produced in the Nordic Countries</a:t>
            </a:r>
          </a:p>
          <a:p>
            <a:r>
              <a:t>The human-sized puppets specifically manufactured by Viktor Antonov in Sank Petersburg </a:t>
            </a:r>
          </a:p>
          <a:p>
            <a:r>
              <a:t>The stage design and the looks of the puppets evolved alongside the music -&gt; lighter materials used in the puppets, more minimalistic stage design </a:t>
            </a:r>
          </a:p>
          <a:p>
            <a:r>
              <a:t>The sonic effects of the staging affected the overall sonic end result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0" y="1023192"/>
            <a:ext cx="5801785" cy="435133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997" y="571461"/>
            <a:ext cx="4425432" cy="547707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138" name="Picture 1" descr="Picture 1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0" y="-4751479"/>
            <a:ext cx="12746395" cy="17609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141" name="Picture 1" descr="Picture 1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-4751479"/>
            <a:ext cx="12746395" cy="17609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composers working together</a:t>
            </a:r>
          </a:p>
        </p:txBody>
      </p:sp>
      <p:sp>
        <p:nvSpPr>
          <p:cNvPr id="14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Keeping the work unified by creating a catalogue of motifs and harmonies</a:t>
            </a:r>
          </a:p>
          <a:p>
            <a:r>
              <a:t>Trying to avoid strong differences of style</a:t>
            </a:r>
          </a:p>
          <a:p>
            <a:r>
              <a:t>Dividing the work in larger sections, usually consisting of more than one consecutive scenes </a:t>
            </a:r>
          </a:p>
          <a:p>
            <a:r>
              <a:t>Diverse characteristics of the scenes facilitated the presence of two different composers -&gt; the structure of an opera defined by the text</a:t>
            </a:r>
          </a:p>
          <a:p>
            <a:r>
              <a:t>Communicating the emotional meaning of the words to the audience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project, University of Oxford. Piano as a super instrument </a:t>
            </a:r>
          </a:p>
          <a:p>
            <a:r>
              <a:rPr lang="en-US" dirty="0"/>
              <a:t>-&gt; continued with:</a:t>
            </a:r>
          </a:p>
          <a:p>
            <a:r>
              <a:rPr lang="en-US" dirty="0"/>
              <a:t>Climb! </a:t>
            </a:r>
            <a:r>
              <a:rPr lang="mr-IN" dirty="0"/>
              <a:t>–</a:t>
            </a:r>
            <a:r>
              <a:rPr lang="en-US" dirty="0"/>
              <a:t> for Disklavier and Interactive System. A collaboration between Maria Kallionpää and the Mixed Reality Laboratory of the university of Nottingham</a:t>
            </a:r>
          </a:p>
          <a:p>
            <a:r>
              <a:rPr lang="en-US" dirty="0"/>
              <a:t>Current project: Interactive Opera (in collaboration with Dr. Alan Chamberlain and the MRL, Nottingham). Machine learning, Virtual Reality technologies, interactive film, audience participation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25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design (5).png">
            <a:extLst>
              <a:ext uri="{FF2B5EF4-FFF2-40B4-BE49-F238E27FC236}">
                <a16:creationId xmlns:a16="http://schemas.microsoft.com/office/drawing/2014/main" id="{40410F6E-E544-2144-980A-6306EA6F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1478"/>
            <a:ext cx="12746394" cy="17609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3649C-F040-404C-8633-4A3EFFF9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540" y="125665"/>
            <a:ext cx="4682652" cy="6622607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D0AFA2AE-8AB1-8149-98BE-6FBD17854D55}"/>
              </a:ext>
            </a:extLst>
          </p:cNvPr>
          <p:cNvSpPr/>
          <p:nvPr/>
        </p:nvSpPr>
        <p:spPr>
          <a:xfrm rot="2075491">
            <a:off x="1009132" y="856902"/>
            <a:ext cx="2066544" cy="1700784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FE4A7A22-F7AA-8847-9ED7-E363EF8FE138}"/>
              </a:ext>
            </a:extLst>
          </p:cNvPr>
          <p:cNvSpPr/>
          <p:nvPr/>
        </p:nvSpPr>
        <p:spPr>
          <a:xfrm rot="2757183">
            <a:off x="592415" y="3638422"/>
            <a:ext cx="2615287" cy="1995019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DC7436C8-8659-BE49-9B1B-9AD0178E5CF2}"/>
              </a:ext>
            </a:extLst>
          </p:cNvPr>
          <p:cNvSpPr/>
          <p:nvPr/>
        </p:nvSpPr>
        <p:spPr>
          <a:xfrm rot="2075491">
            <a:off x="9507576" y="3678370"/>
            <a:ext cx="2066544" cy="1700784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401285C7-C662-6F4A-AFBE-5C8D986C6DFC}"/>
              </a:ext>
            </a:extLst>
          </p:cNvPr>
          <p:cNvSpPr/>
          <p:nvPr/>
        </p:nvSpPr>
        <p:spPr>
          <a:xfrm rot="21001507">
            <a:off x="9105004" y="617515"/>
            <a:ext cx="2467348" cy="2222933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5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Renewing classical music culture and reaching out to new audiences by implementing innovative technologies (for example, 360 of freedom recordings of my operas, and a new opera in collaboration with the MRL, Nottingham)</a:t>
            </a:r>
          </a:p>
          <a:p>
            <a:r>
              <a:rPr lang="en-US" dirty="0"/>
              <a:t>Raising awareness towards environmental issues (sea pollution): opera in progress  “Spirits of the Land, Lakes, and Sea”</a:t>
            </a:r>
          </a:p>
          <a:p>
            <a:r>
              <a:rPr lang="en-US" dirty="0"/>
              <a:t>Opera as a new kind of a research platform</a:t>
            </a:r>
          </a:p>
        </p:txBody>
      </p:sp>
    </p:spTree>
    <p:extLst>
      <p:ext uri="{BB962C8B-B14F-4D97-AF65-F5344CB8AC3E}">
        <p14:creationId xmlns:p14="http://schemas.microsoft.com/office/powerpoint/2010/main" val="515224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design (5).png">
            <a:extLst>
              <a:ext uri="{FF2B5EF4-FFF2-40B4-BE49-F238E27FC236}">
                <a16:creationId xmlns:a16="http://schemas.microsoft.com/office/drawing/2014/main" id="{40410F6E-E544-2144-980A-6306EA6F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1478"/>
            <a:ext cx="12746394" cy="17609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529B22-768B-E84B-A774-D5D5D5A14145}"/>
              </a:ext>
            </a:extLst>
          </p:cNvPr>
          <p:cNvSpPr txBox="1"/>
          <p:nvPr/>
        </p:nvSpPr>
        <p:spPr>
          <a:xfrm>
            <a:off x="974096" y="256032"/>
            <a:ext cx="1022299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urostile" panose="020B0504020202050204" pitchFamily="34" charset="77"/>
              </a:rPr>
              <a:t>Future Performance Concept </a:t>
            </a:r>
          </a:p>
          <a:p>
            <a:br>
              <a:rPr lang="en-US" sz="3600" b="1" dirty="0"/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VR &amp; Staged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Performance brings the virtual and real together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Multi Sited/Distributed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Performers and viewers in different physical locations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Live and recorded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Live performers/audience engage with live performance/recordings 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Non – linear Narrative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allows the audience to engage with different part of the performance at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given points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7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design (5).png">
            <a:extLst>
              <a:ext uri="{FF2B5EF4-FFF2-40B4-BE49-F238E27FC236}">
                <a16:creationId xmlns:a16="http://schemas.microsoft.com/office/drawing/2014/main" id="{40410F6E-E544-2144-980A-6306EA6F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1478"/>
            <a:ext cx="12746394" cy="17609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34B96B-F74C-CF41-A712-0F91175E3CC3}"/>
              </a:ext>
            </a:extLst>
          </p:cNvPr>
          <p:cNvSpPr txBox="1"/>
          <p:nvPr/>
        </p:nvSpPr>
        <p:spPr>
          <a:xfrm>
            <a:off x="420624" y="256032"/>
            <a:ext cx="11356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urostile" panose="020B0504020202050204" pitchFamily="34" charset="77"/>
              </a:rPr>
              <a:t>Future Performance Research </a:t>
            </a:r>
          </a:p>
          <a:p>
            <a:br>
              <a:rPr lang="en-US" sz="4000" b="1" dirty="0"/>
            </a:br>
            <a:r>
              <a:rPr lang="en-US" sz="4000" b="1" dirty="0"/>
              <a:t>Musical Score </a:t>
            </a:r>
            <a:r>
              <a:rPr lang="en-US" sz="4000" dirty="0"/>
              <a:t>– Mapping this to interaction (tool)</a:t>
            </a:r>
            <a:br>
              <a:rPr lang="en-US" sz="4000" dirty="0"/>
            </a:br>
            <a:r>
              <a:rPr lang="en-US" sz="4000" b="1" dirty="0"/>
              <a:t>Physical/Digital Artifacts </a:t>
            </a:r>
            <a:r>
              <a:rPr lang="en-US" sz="4000" dirty="0"/>
              <a:t>– Is it possible for the audience to engage with physical parts of the ‘scene’?</a:t>
            </a:r>
            <a:br>
              <a:rPr lang="en-US" sz="4000" dirty="0"/>
            </a:br>
            <a:r>
              <a:rPr lang="en-US" sz="4000" b="1" dirty="0"/>
              <a:t>Performer Control </a:t>
            </a:r>
            <a:r>
              <a:rPr lang="en-US" sz="4000" dirty="0"/>
              <a:t>– Vocal control of music/scene</a:t>
            </a:r>
            <a:br>
              <a:rPr lang="en-US" sz="4000" dirty="0"/>
            </a:br>
            <a:r>
              <a:rPr lang="en-US" sz="4000" b="1" dirty="0"/>
              <a:t>Co-Design </a:t>
            </a:r>
            <a:r>
              <a:rPr lang="en-US" sz="4000" dirty="0"/>
              <a:t>– Understanding how sites work together 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1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design (5).png">
            <a:extLst>
              <a:ext uri="{FF2B5EF4-FFF2-40B4-BE49-F238E27FC236}">
                <a16:creationId xmlns:a16="http://schemas.microsoft.com/office/drawing/2014/main" id="{40410F6E-E544-2144-980A-6306EA6F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262"/>
            <a:ext cx="12746394" cy="17609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961C57-0D8C-9044-9CAF-198F10896A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1520" y="3708400"/>
            <a:ext cx="5393176" cy="3021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4053B2-E19F-AD44-90B2-7D19709A6F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6122168" y="3708400"/>
            <a:ext cx="5393176" cy="30215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33F728-E94F-EC41-8F86-0C11B4C20D62}"/>
              </a:ext>
            </a:extLst>
          </p:cNvPr>
          <p:cNvSpPr/>
          <p:nvPr/>
        </p:nvSpPr>
        <p:spPr>
          <a:xfrm>
            <a:off x="128016" y="269162"/>
            <a:ext cx="11850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Opera as a Digital Research Platform</a:t>
            </a:r>
          </a:p>
          <a:p>
            <a:pPr algn="ctr"/>
            <a:r>
              <a:rPr lang="en-US" sz="4800" dirty="0"/>
              <a:t> How will this work? Can we take from Comp Sci, Film &amp; Theatre Studies, How do we archive and re-run non-linear content?.</a:t>
            </a:r>
          </a:p>
        </p:txBody>
      </p:sp>
    </p:spTree>
    <p:extLst>
      <p:ext uri="{BB962C8B-B14F-4D97-AF65-F5344CB8AC3E}">
        <p14:creationId xmlns:p14="http://schemas.microsoft.com/office/powerpoint/2010/main" val="79684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981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600"/>
              <a:t>Related Work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981200" y="111056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sz="1800" b="1" u="sng" dirty="0"/>
              <a:t>CLIMB: A Virtuoso Composition for Disklavier and Interactive System</a:t>
            </a:r>
          </a:p>
          <a:p>
            <a:pPr marL="0" indent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lang="en-GB" sz="1800" b="1" dirty="0"/>
          </a:p>
          <a:p>
            <a:pPr marL="0" indent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sz="1800" b="1" dirty="0"/>
              <a:t>Performance Interactions and Systems</a:t>
            </a:r>
          </a:p>
          <a:p>
            <a:pPr marL="0" indent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sz="1800" b="1" dirty="0"/>
          </a:p>
          <a:p>
            <a:pPr marL="0" indent="0" algn="just">
              <a:lnSpc>
                <a:spcPct val="115000"/>
              </a:lnSpc>
              <a:spcBef>
                <a:spcPts val="640"/>
              </a:spcBef>
              <a:buNone/>
            </a:pPr>
            <a:r>
              <a:rPr lang="en-GB" sz="1800" b="1" dirty="0"/>
              <a:t>Real-time Score Display </a:t>
            </a:r>
          </a:p>
          <a:p>
            <a:pPr marL="0" indent="0" algn="just">
              <a:lnSpc>
                <a:spcPct val="115000"/>
              </a:lnSpc>
              <a:spcBef>
                <a:spcPts val="640"/>
              </a:spcBef>
              <a:buNone/>
            </a:pPr>
            <a:endParaRPr sz="1800" b="1" dirty="0"/>
          </a:p>
          <a:p>
            <a:pPr marL="0" indent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sz="1800" b="1" dirty="0"/>
              <a:t>Structuring Music Information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/>
          </a:p>
          <a:p>
            <a:pPr marL="0" indent="0" algn="just">
              <a:lnSpc>
                <a:spcPct val="115000"/>
              </a:lnSpc>
              <a:spcBef>
                <a:spcPts val="640"/>
              </a:spcBef>
              <a:buNone/>
            </a:pPr>
            <a:endParaRPr sz="1800" b="1" dirty="0"/>
          </a:p>
          <a:p>
            <a:pPr marL="0" indent="0" algn="just">
              <a:lnSpc>
                <a:spcPct val="115000"/>
              </a:lnSpc>
              <a:spcBef>
                <a:spcPts val="640"/>
              </a:spcBef>
              <a:buNone/>
            </a:pPr>
            <a:endParaRPr sz="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640"/>
              </a:spcBef>
              <a:buNone/>
            </a:pPr>
            <a:endParaRPr sz="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Shape 220" descr="C:\Users\jasmina\Desktop\FAST-250p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1984" y="314666"/>
            <a:ext cx="1448699" cy="6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C:\Users\jasmina\Desktop\sponsor-lowr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4986" y="6021276"/>
            <a:ext cx="1318499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C:\Users\jasmina\Desktop\de_logo_rgb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6526" y="5805252"/>
            <a:ext cx="1580400" cy="8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 descr="C:\Users\jasmina\Desktop\QM logo_Small_Black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1125" y="6021276"/>
            <a:ext cx="1646400" cy="4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 descr="oxf 4 copy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21974" y="5944468"/>
            <a:ext cx="1528500" cy="5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 descr="UoN-UK-C-M.Black copy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23733" y="5949268"/>
            <a:ext cx="1448700" cy="70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55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5E9F-BA2D-A042-8C4C-B6D44C50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Climb! </a:t>
            </a:r>
            <a:r>
              <a:rPr lang="en-GB" dirty="0"/>
              <a:t>F</a:t>
            </a:r>
            <a:r>
              <a:rPr lang="en-FI" dirty="0"/>
              <a:t>or Disklavier and Interactive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274DA-45FC-2D4D-A21E-1F066CCB4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Consists of: Disklavier, live system, interactive visuals, smartphone application, web archive</a:t>
            </a:r>
          </a:p>
          <a:p>
            <a:r>
              <a:rPr lang="en-FI" dirty="0"/>
              <a:t>Creative process: development of the artistic work and technology being “a two-way street”</a:t>
            </a:r>
          </a:p>
          <a:p>
            <a:r>
              <a:rPr lang="en-FI" dirty="0"/>
              <a:t>Trial and error: a process of spotting errors in music/system</a:t>
            </a:r>
          </a:p>
          <a:p>
            <a:r>
              <a:rPr lang="en-FI" dirty="0"/>
              <a:t>Non-linear form: the composer being aware of the structure at all times</a:t>
            </a:r>
          </a:p>
          <a:p>
            <a:r>
              <a:rPr lang="en-FI" dirty="0"/>
              <a:t>Disklavier as a super instrument. Adding technical and expressive potential that a human pianist could normally not achieve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5524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Shape 231"/>
          <p:cNvGrpSpPr/>
          <p:nvPr/>
        </p:nvGrpSpPr>
        <p:grpSpPr>
          <a:xfrm>
            <a:off x="5278126" y="1228302"/>
            <a:ext cx="5036645" cy="4348606"/>
            <a:chOff x="1261509" y="1003234"/>
            <a:chExt cx="5297271" cy="4551608"/>
          </a:xfrm>
        </p:grpSpPr>
        <p:cxnSp>
          <p:nvCxnSpPr>
            <p:cNvPr id="232" name="Shape 232"/>
            <p:cNvCxnSpPr/>
            <p:nvPr/>
          </p:nvCxnSpPr>
          <p:spPr>
            <a:xfrm>
              <a:off x="2330729" y="3984288"/>
              <a:ext cx="3158700" cy="9477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233" name="Shape 233"/>
            <p:cNvSpPr txBox="1"/>
            <p:nvPr/>
          </p:nvSpPr>
          <p:spPr>
            <a:xfrm>
              <a:off x="3359164" y="5221543"/>
              <a:ext cx="1212000" cy="333300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rgbClr val="B46D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Basecamp</a:t>
              </a:r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1261509" y="4787828"/>
              <a:ext cx="1069200" cy="3276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1a</a:t>
              </a: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3359164" y="4787828"/>
              <a:ext cx="1069200" cy="333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1b</a:t>
              </a: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5489580" y="4804515"/>
              <a:ext cx="1069200" cy="333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1c</a:t>
              </a:r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1261509" y="3856958"/>
              <a:ext cx="1069200" cy="3276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2a</a:t>
              </a: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3359164" y="3890368"/>
              <a:ext cx="1069200" cy="333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2b</a:t>
              </a: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5489580" y="3890368"/>
              <a:ext cx="1069200" cy="333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2c</a:t>
              </a:r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1261509" y="2949846"/>
              <a:ext cx="1069200" cy="32759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3a</a:t>
              </a: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3359164" y="2949846"/>
              <a:ext cx="1069200" cy="333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3b</a:t>
              </a: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5489580" y="2949846"/>
              <a:ext cx="1069200" cy="333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3c</a:t>
              </a: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1261509" y="1943182"/>
              <a:ext cx="1069200" cy="3276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4a</a:t>
              </a: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3359164" y="1941868"/>
              <a:ext cx="1069200" cy="3276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4b</a:t>
              </a: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5489580" y="1941819"/>
              <a:ext cx="1069200" cy="3276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4c</a:t>
              </a:r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1261509" y="1450294"/>
              <a:ext cx="1069200" cy="3276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5a</a:t>
              </a:r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3359164" y="1450292"/>
              <a:ext cx="1069200" cy="3276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5b</a:t>
              </a: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5489580" y="1450292"/>
              <a:ext cx="1069200" cy="333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 5c</a:t>
              </a:r>
            </a:p>
          </p:txBody>
        </p:sp>
        <p:sp>
          <p:nvSpPr>
            <p:cNvPr id="249" name="Shape 249"/>
            <p:cNvSpPr txBox="1"/>
            <p:nvPr/>
          </p:nvSpPr>
          <p:spPr>
            <a:xfrm>
              <a:off x="3359164" y="1003234"/>
              <a:ext cx="1069200" cy="33330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rgbClr val="8C3A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Summit</a:t>
              </a:r>
            </a:p>
          </p:txBody>
        </p:sp>
        <p:sp>
          <p:nvSpPr>
            <p:cNvPr id="250" name="Shape 250"/>
            <p:cNvSpPr txBox="1"/>
            <p:nvPr/>
          </p:nvSpPr>
          <p:spPr>
            <a:xfrm>
              <a:off x="1261509" y="2448489"/>
              <a:ext cx="1069200" cy="3276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 A</a:t>
              </a:r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3359164" y="2436735"/>
              <a:ext cx="1069200" cy="3276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 B</a:t>
              </a:r>
            </a:p>
          </p:txBody>
        </p:sp>
        <p:sp>
          <p:nvSpPr>
            <p:cNvPr id="252" name="Shape 252"/>
            <p:cNvSpPr txBox="1"/>
            <p:nvPr/>
          </p:nvSpPr>
          <p:spPr>
            <a:xfrm>
              <a:off x="5489580" y="2434126"/>
              <a:ext cx="1069200" cy="3333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 C</a:t>
              </a: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1261509" y="3418321"/>
              <a:ext cx="1069200" cy="3276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 A</a:t>
              </a:r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3359164" y="3418320"/>
              <a:ext cx="1069200" cy="3063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 B</a:t>
              </a: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5489580" y="3424412"/>
              <a:ext cx="1069200" cy="3333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 C</a:t>
              </a:r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1261509" y="4355519"/>
              <a:ext cx="1069200" cy="3276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 A</a:t>
              </a: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3359164" y="4355519"/>
              <a:ext cx="1069200" cy="3276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 B</a:t>
              </a:r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5489580" y="4335843"/>
              <a:ext cx="1069200" cy="3333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 C</a:t>
              </a:r>
            </a:p>
          </p:txBody>
        </p:sp>
        <p:cxnSp>
          <p:nvCxnSpPr>
            <p:cNvPr id="259" name="Shape 259"/>
            <p:cNvCxnSpPr>
              <a:stCxn id="233" idx="1"/>
            </p:cNvCxnSpPr>
            <p:nvPr/>
          </p:nvCxnSpPr>
          <p:spPr>
            <a:xfrm rot="10800000">
              <a:off x="2330764" y="5098393"/>
              <a:ext cx="1028400" cy="2898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0" name="Shape 260"/>
            <p:cNvCxnSpPr>
              <a:stCxn id="233" idx="3"/>
            </p:cNvCxnSpPr>
            <p:nvPr/>
          </p:nvCxnSpPr>
          <p:spPr>
            <a:xfrm rot="10800000" flipH="1">
              <a:off x="4571164" y="5098393"/>
              <a:ext cx="1061100" cy="2898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1" name="Shape 261"/>
            <p:cNvCxnSpPr/>
            <p:nvPr/>
          </p:nvCxnSpPr>
          <p:spPr>
            <a:xfrm rot="10800000">
              <a:off x="4364739" y="5042445"/>
              <a:ext cx="0" cy="1791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2" name="Shape 262"/>
            <p:cNvCxnSpPr/>
            <p:nvPr/>
          </p:nvCxnSpPr>
          <p:spPr>
            <a:xfrm rot="10800000">
              <a:off x="4364739" y="4625426"/>
              <a:ext cx="0" cy="179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3" name="Shape 263"/>
            <p:cNvCxnSpPr/>
            <p:nvPr/>
          </p:nvCxnSpPr>
          <p:spPr>
            <a:xfrm rot="10800000">
              <a:off x="4364739" y="4156731"/>
              <a:ext cx="0" cy="179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4" name="Shape 264"/>
            <p:cNvCxnSpPr/>
            <p:nvPr/>
          </p:nvCxnSpPr>
          <p:spPr>
            <a:xfrm rot="10800000">
              <a:off x="4364739" y="3678882"/>
              <a:ext cx="0" cy="211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5" name="Shape 265"/>
            <p:cNvCxnSpPr/>
            <p:nvPr/>
          </p:nvCxnSpPr>
          <p:spPr>
            <a:xfrm rot="10800000">
              <a:off x="4364739" y="3204441"/>
              <a:ext cx="0" cy="2367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6" name="Shape 266"/>
            <p:cNvCxnSpPr/>
            <p:nvPr/>
          </p:nvCxnSpPr>
          <p:spPr>
            <a:xfrm rot="10800000">
              <a:off x="4364739" y="2703859"/>
              <a:ext cx="0" cy="2460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7" name="Shape 267"/>
            <p:cNvCxnSpPr/>
            <p:nvPr/>
          </p:nvCxnSpPr>
          <p:spPr>
            <a:xfrm rot="10800000">
              <a:off x="4364739" y="2200052"/>
              <a:ext cx="0" cy="2367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8" name="Shape 268"/>
            <p:cNvCxnSpPr/>
            <p:nvPr/>
          </p:nvCxnSpPr>
          <p:spPr>
            <a:xfrm rot="10800000">
              <a:off x="4364739" y="1704885"/>
              <a:ext cx="0" cy="2367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9" name="Shape 269"/>
            <p:cNvCxnSpPr/>
            <p:nvPr/>
          </p:nvCxnSpPr>
          <p:spPr>
            <a:xfrm rot="10800000">
              <a:off x="4364739" y="1213603"/>
              <a:ext cx="0" cy="2367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0" name="Shape 270"/>
            <p:cNvCxnSpPr/>
            <p:nvPr/>
          </p:nvCxnSpPr>
          <p:spPr>
            <a:xfrm rot="10800000">
              <a:off x="6478460" y="4611636"/>
              <a:ext cx="0" cy="179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1" name="Shape 271"/>
            <p:cNvCxnSpPr/>
            <p:nvPr/>
          </p:nvCxnSpPr>
          <p:spPr>
            <a:xfrm rot="10800000">
              <a:off x="6478460" y="4142941"/>
              <a:ext cx="0" cy="179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2" name="Shape 272"/>
            <p:cNvCxnSpPr/>
            <p:nvPr/>
          </p:nvCxnSpPr>
          <p:spPr>
            <a:xfrm rot="10800000">
              <a:off x="6478460" y="3665091"/>
              <a:ext cx="0" cy="211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3" name="Shape 273"/>
            <p:cNvCxnSpPr/>
            <p:nvPr/>
          </p:nvCxnSpPr>
          <p:spPr>
            <a:xfrm rot="10800000">
              <a:off x="6478460" y="3190650"/>
              <a:ext cx="0" cy="2367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4" name="Shape 274"/>
            <p:cNvCxnSpPr/>
            <p:nvPr/>
          </p:nvCxnSpPr>
          <p:spPr>
            <a:xfrm rot="10800000">
              <a:off x="6478460" y="2690068"/>
              <a:ext cx="0" cy="2460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5" name="Shape 275"/>
            <p:cNvCxnSpPr/>
            <p:nvPr/>
          </p:nvCxnSpPr>
          <p:spPr>
            <a:xfrm rot="10800000">
              <a:off x="6478460" y="2186261"/>
              <a:ext cx="0" cy="2367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6" name="Shape 276"/>
            <p:cNvCxnSpPr/>
            <p:nvPr/>
          </p:nvCxnSpPr>
          <p:spPr>
            <a:xfrm rot="10800000">
              <a:off x="6478460" y="1691095"/>
              <a:ext cx="0" cy="2367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7" name="Shape 277"/>
            <p:cNvCxnSpPr>
              <a:endCxn id="249" idx="3"/>
            </p:cNvCxnSpPr>
            <p:nvPr/>
          </p:nvCxnSpPr>
          <p:spPr>
            <a:xfrm rot="10800000">
              <a:off x="4428364" y="1169884"/>
              <a:ext cx="2049900" cy="306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8" name="Shape 278"/>
            <p:cNvCxnSpPr/>
            <p:nvPr/>
          </p:nvCxnSpPr>
          <p:spPr>
            <a:xfrm rot="10800000">
              <a:off x="1353060" y="4608713"/>
              <a:ext cx="0" cy="179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9" name="Shape 279"/>
            <p:cNvCxnSpPr/>
            <p:nvPr/>
          </p:nvCxnSpPr>
          <p:spPr>
            <a:xfrm rot="10800000">
              <a:off x="1353060" y="4140018"/>
              <a:ext cx="0" cy="179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0" name="Shape 280"/>
            <p:cNvCxnSpPr/>
            <p:nvPr/>
          </p:nvCxnSpPr>
          <p:spPr>
            <a:xfrm rot="10800000">
              <a:off x="1353060" y="3662168"/>
              <a:ext cx="0" cy="211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1" name="Shape 281"/>
            <p:cNvCxnSpPr/>
            <p:nvPr/>
          </p:nvCxnSpPr>
          <p:spPr>
            <a:xfrm rot="10800000">
              <a:off x="1353060" y="3187727"/>
              <a:ext cx="0" cy="2367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2" name="Shape 282"/>
            <p:cNvCxnSpPr/>
            <p:nvPr/>
          </p:nvCxnSpPr>
          <p:spPr>
            <a:xfrm rot="10800000">
              <a:off x="1353060" y="2687145"/>
              <a:ext cx="0" cy="2460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3" name="Shape 283"/>
            <p:cNvCxnSpPr/>
            <p:nvPr/>
          </p:nvCxnSpPr>
          <p:spPr>
            <a:xfrm rot="10800000">
              <a:off x="1353060" y="2183338"/>
              <a:ext cx="0" cy="2367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4" name="Shape 284"/>
            <p:cNvCxnSpPr/>
            <p:nvPr/>
          </p:nvCxnSpPr>
          <p:spPr>
            <a:xfrm rot="10800000">
              <a:off x="1353060" y="1688172"/>
              <a:ext cx="0" cy="2367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5" name="Shape 285"/>
            <p:cNvCxnSpPr>
              <a:endCxn id="249" idx="1"/>
            </p:cNvCxnSpPr>
            <p:nvPr/>
          </p:nvCxnSpPr>
          <p:spPr>
            <a:xfrm rot="10800000" flipH="1">
              <a:off x="2233564" y="1169884"/>
              <a:ext cx="1125600" cy="306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6" name="Shape 286"/>
            <p:cNvCxnSpPr>
              <a:stCxn id="234" idx="3"/>
              <a:endCxn id="238" idx="1"/>
            </p:cNvCxnSpPr>
            <p:nvPr/>
          </p:nvCxnSpPr>
          <p:spPr>
            <a:xfrm rot="10800000" flipH="1">
              <a:off x="2330709" y="4057028"/>
              <a:ext cx="1028699" cy="8946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7" name="Shape 287"/>
            <p:cNvCxnSpPr>
              <a:stCxn id="238" idx="3"/>
            </p:cNvCxnSpPr>
            <p:nvPr/>
          </p:nvCxnSpPr>
          <p:spPr>
            <a:xfrm>
              <a:off x="4428364" y="4057018"/>
              <a:ext cx="1061100" cy="7869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8" name="Shape 288"/>
            <p:cNvCxnSpPr>
              <a:stCxn id="243" idx="3"/>
              <a:endCxn id="241" idx="1"/>
            </p:cNvCxnSpPr>
            <p:nvPr/>
          </p:nvCxnSpPr>
          <p:spPr>
            <a:xfrm>
              <a:off x="2330709" y="2106982"/>
              <a:ext cx="1028699" cy="10095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9" name="Shape 289"/>
            <p:cNvCxnSpPr>
              <a:endCxn id="244" idx="1"/>
            </p:cNvCxnSpPr>
            <p:nvPr/>
          </p:nvCxnSpPr>
          <p:spPr>
            <a:xfrm>
              <a:off x="2330764" y="1603468"/>
              <a:ext cx="1028400" cy="5022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90" name="Shape 290"/>
            <p:cNvCxnSpPr>
              <a:stCxn id="247" idx="3"/>
              <a:endCxn id="248" idx="1"/>
            </p:cNvCxnSpPr>
            <p:nvPr/>
          </p:nvCxnSpPr>
          <p:spPr>
            <a:xfrm>
              <a:off x="4428364" y="1614092"/>
              <a:ext cx="1061100" cy="27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91" name="Shape 291"/>
            <p:cNvCxnSpPr>
              <a:stCxn id="235" idx="3"/>
              <a:endCxn id="236" idx="1"/>
            </p:cNvCxnSpPr>
            <p:nvPr/>
          </p:nvCxnSpPr>
          <p:spPr>
            <a:xfrm>
              <a:off x="4428364" y="4954478"/>
              <a:ext cx="1061100" cy="165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92" name="Shape 292"/>
          <p:cNvSpPr txBox="1"/>
          <p:nvPr/>
        </p:nvSpPr>
        <p:spPr>
          <a:xfrm>
            <a:off x="6964337" y="5760403"/>
            <a:ext cx="2519100" cy="31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of three paths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ctrTitle"/>
          </p:nvPr>
        </p:nvSpPr>
        <p:spPr>
          <a:xfrm>
            <a:off x="3046275" y="0"/>
            <a:ext cx="7107900" cy="942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600"/>
              <a:t>Design:		Climb!</a:t>
            </a:r>
          </a:p>
        </p:txBody>
      </p:sp>
      <p:pic>
        <p:nvPicPr>
          <p:cNvPr id="294" name="Shape 294" descr="C:\Users\jasmina\Desktop\FAST-250p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1984" y="314666"/>
            <a:ext cx="1448699" cy="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1524000" y="1224300"/>
            <a:ext cx="3659400" cy="47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40"/>
              </a:spcBef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indent="-342900">
              <a:lnSpc>
                <a:spcPct val="15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-GB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Interactive ‘game’ composition</a:t>
            </a:r>
          </a:p>
          <a:p>
            <a:pPr marL="457200" indent="-342900">
              <a:lnSpc>
                <a:spcPct val="15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-GB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Metaphor of climbing a mountain, multiple paths, weather etc</a:t>
            </a:r>
          </a:p>
          <a:p>
            <a:pPr marL="457200" indent="-342900">
              <a:lnSpc>
                <a:spcPct val="15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-GB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Instrumental forces - solo piano, Disklavier, electronics (audio processing), visuals</a:t>
            </a:r>
          </a:p>
          <a:p>
            <a:pPr marL="457200" indent="-342900">
              <a:lnSpc>
                <a:spcPct val="15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-GB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Identified requirements - triggering interactions (Disklavier playback, DSP processing, dynamic notation, visuals</a:t>
            </a:r>
          </a:p>
        </p:txBody>
      </p:sp>
    </p:spTree>
    <p:extLst>
      <p:ext uri="{BB962C8B-B14F-4D97-AF65-F5344CB8AC3E}">
        <p14:creationId xmlns:p14="http://schemas.microsoft.com/office/powerpoint/2010/main" val="50843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640"/>
              </a:spcBef>
              <a:buClr>
                <a:srgbClr val="888888"/>
              </a:buClr>
              <a:buSzPct val="25000"/>
              <a:buNone/>
            </a:pPr>
            <a:r>
              <a:rPr lang="en-GB">
                <a:solidFill>
                  <a:srgbClr val="888888"/>
                </a:solidFill>
              </a:rPr>
              <a:t>An example code...</a:t>
            </a:r>
          </a:p>
        </p:txBody>
      </p:sp>
      <p:pic>
        <p:nvPicPr>
          <p:cNvPr id="301" name="Shape 301" descr="C:\Users\jasmina\Desktop\FAST-250p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1984" y="314666"/>
            <a:ext cx="1448699" cy="6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 descr="C:\Users\jasmina\Desktop\sponsor-lowr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4986" y="6021276"/>
            <a:ext cx="1318499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 descr="C:\Users\jasmina\Desktop\de_logo_rgb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6526" y="5805252"/>
            <a:ext cx="1580400" cy="8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 descr="C:\Users\jasmina\Desktop\QM logo_Small_Black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1125" y="6021276"/>
            <a:ext cx="1646400" cy="4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 descr="oxf 4 copy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21974" y="5944468"/>
            <a:ext cx="1528500" cy="5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 descr="UoN-UK-C-M.Black copy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23733" y="5949268"/>
            <a:ext cx="1448700" cy="70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9">
            <a:alphaModFix/>
          </a:blip>
          <a:srcRect l="-190" t="17969" r="189" b="-437"/>
          <a:stretch/>
        </p:blipFill>
        <p:spPr>
          <a:xfrm>
            <a:off x="2698773" y="2442500"/>
            <a:ext cx="6388200" cy="247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4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ctrTitle"/>
          </p:nvPr>
        </p:nvSpPr>
        <p:spPr>
          <a:xfrm>
            <a:off x="2209800" y="2130425"/>
            <a:ext cx="7772400" cy="14700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4" name="Shape 314" title="Climb! AH Play Through">
            <a:hlinkClick r:id="rId3"/>
          </p:cNvPr>
          <p:cNvSpPr/>
          <p:nvPr/>
        </p:nvSpPr>
        <p:spPr>
          <a:xfrm>
            <a:off x="1524001" y="0"/>
            <a:ext cx="9053125" cy="67898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22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1981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600"/>
              <a:t>Implementation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1981200" y="111056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sz="1800" b="1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800" b="1"/>
          </a:p>
          <a:p>
            <a:pPr marL="0" indent="0" algn="just">
              <a:lnSpc>
                <a:spcPct val="115000"/>
              </a:lnSpc>
              <a:spcBef>
                <a:spcPts val="640"/>
              </a:spcBef>
              <a:buNone/>
            </a:pPr>
            <a:endParaRPr sz="1800" b="1"/>
          </a:p>
          <a:p>
            <a:pPr marL="0" indent="0" algn="just">
              <a:lnSpc>
                <a:spcPct val="115000"/>
              </a:lnSpc>
              <a:spcBef>
                <a:spcPts val="640"/>
              </a:spcBef>
              <a:buNone/>
            </a:pP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640"/>
              </a:spcBef>
              <a:buNone/>
            </a:pP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1" name="Shape 321" descr="C:\Users\jasmina\Desktop\FAST-250p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1984" y="314666"/>
            <a:ext cx="1448699" cy="6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 descr="C:\Users\jasmina\Desktop\sponsor-lowr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4986" y="6021276"/>
            <a:ext cx="1318499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 descr="C:\Users\jasmina\Desktop\de_logo_rgb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6526" y="5805252"/>
            <a:ext cx="1580400" cy="8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 descr="C:\Users\jasmina\Desktop\QM logo_Small_Black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1125" y="6021276"/>
            <a:ext cx="1646400" cy="4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 descr="oxf 4 copy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21974" y="5944468"/>
            <a:ext cx="1528500" cy="5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 descr="UoN-UK-C-M.Black copy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23733" y="5949268"/>
            <a:ext cx="1448700" cy="70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 descr="MuziMeld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96650" y="1110576"/>
            <a:ext cx="5009425" cy="414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4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Climb! </a:t>
            </a:r>
            <a:r>
              <a:rPr lang="mr-IN" dirty="0"/>
              <a:t>–</a:t>
            </a:r>
            <a:r>
              <a:rPr lang="en-US" dirty="0"/>
              <a:t> for Disklavier and Interactive System. A collaboration between Maria Kallionpää and the Mixed Reality Laboratory of the university of Nottingham. Web Archive:  </a:t>
            </a:r>
          </a:p>
          <a:p>
            <a:r>
              <a:rPr lang="de-AT" u="sng" dirty="0">
                <a:hlinkClick r:id="rId2"/>
              </a:rPr>
              <a:t>http://music-mrl.nott.ac.uk/1/archive/explore/Climb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https://www.youtube.com/watch?v=tHA78OwtKqw</a:t>
            </a:r>
            <a:r>
              <a:rPr lang="en-US" dirty="0"/>
              <a:t> </a:t>
            </a:r>
          </a:p>
          <a:p>
            <a:r>
              <a:rPr lang="en-US" dirty="0"/>
              <a:t>Chrysalis: Magnetic Resonator Piano </a:t>
            </a:r>
            <a:r>
              <a:rPr lang="en-US" u="sng" dirty="0">
                <a:hlinkClick r:id="rId4"/>
              </a:rPr>
              <a:t>https://www.youtube.com/watch?v=BziANtuSVnA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9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1334</Words>
  <Application>Microsoft Macintosh PowerPoint</Application>
  <PresentationFormat>Widescreen</PresentationFormat>
  <Paragraphs>124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Eurostile</vt:lpstr>
      <vt:lpstr>Times New Roman</vt:lpstr>
      <vt:lpstr>Office Theme</vt:lpstr>
      <vt:lpstr>From Super Instruments to Interactive Operas</vt:lpstr>
      <vt:lpstr>Projects</vt:lpstr>
      <vt:lpstr>Related Work</vt:lpstr>
      <vt:lpstr>Climb! For Disklavier and Interactive System</vt:lpstr>
      <vt:lpstr>Design:  Climb!</vt:lpstr>
      <vt:lpstr>PowerPoint Presentation</vt:lpstr>
      <vt:lpstr>PowerPoint Presentation</vt:lpstr>
      <vt:lpstr>Implementation</vt:lpstr>
      <vt:lpstr>Works</vt:lpstr>
      <vt:lpstr>Climb! For Disklavier and Interactive System</vt:lpstr>
      <vt:lpstr>Opera as an Evolving Artform</vt:lpstr>
      <vt:lpstr>State of the Art in Contemporary Opera</vt:lpstr>
      <vt:lpstr>State of the Art in Contemporary Opera</vt:lpstr>
      <vt:lpstr>Maria Kallionpää: SHE (2016-2017)</vt:lpstr>
      <vt:lpstr>Is it “different” to write an opera? </vt:lpstr>
      <vt:lpstr>Maria Kallionpää&amp;Markku Klami: ”Croak” (2017)</vt:lpstr>
      <vt:lpstr>PowerPoint Presentation</vt:lpstr>
      <vt:lpstr>PowerPoint Presentation</vt:lpstr>
      <vt:lpstr>Two composers working together</vt:lpstr>
      <vt:lpstr>PowerPoint Presentation</vt:lpstr>
      <vt:lpstr>Impact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Super Instruments to Operas</dc:title>
  <dc:creator>Microsoft Office User</dc:creator>
  <cp:lastModifiedBy>Kallionpää Maria Elina</cp:lastModifiedBy>
  <cp:revision>41</cp:revision>
  <dcterms:created xsi:type="dcterms:W3CDTF">2019-04-15T09:50:49Z</dcterms:created>
  <dcterms:modified xsi:type="dcterms:W3CDTF">2021-04-09T11:17:54Z</dcterms:modified>
</cp:coreProperties>
</file>