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4" r:id="rId4"/>
  </p:sldMasterIdLst>
  <p:notesMasterIdLst>
    <p:notesMasterId r:id="rId13"/>
  </p:notesMasterIdLst>
  <p:sldIdLst>
    <p:sldId id="256" r:id="rId5"/>
    <p:sldId id="281" r:id="rId6"/>
    <p:sldId id="297" r:id="rId7"/>
    <p:sldId id="283" r:id="rId8"/>
    <p:sldId id="285" r:id="rId9"/>
    <p:sldId id="288" r:id="rId10"/>
    <p:sldId id="276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A6031-F127-4BE1-B3B2-CE03A22960E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5B128-9FCD-415C-AEF5-03B48C198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7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03DE-3E45-4DD3-9505-92EF4803E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85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03DE-3E45-4DD3-9505-92EF4803E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1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03DE-3E45-4DD3-9505-92EF4803E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1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03DE-3E45-4DD3-9505-92EF4803EF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54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6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4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73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4" y="1816102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2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125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idx="11"/>
          </p:nvPr>
        </p:nvSpPr>
        <p:spPr>
          <a:xfrm>
            <a:off x="2133552" y="1816102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1" name="Content Placeholder 2"/>
          <p:cNvSpPr>
            <a:spLocks noGrp="1"/>
          </p:cNvSpPr>
          <p:nvPr>
            <p:ph idx="12"/>
          </p:nvPr>
        </p:nvSpPr>
        <p:spPr>
          <a:xfrm>
            <a:off x="3822115" y="1816102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2" name="Content Placeholder 2"/>
          <p:cNvSpPr>
            <a:spLocks noGrp="1"/>
          </p:cNvSpPr>
          <p:nvPr>
            <p:ph idx="13"/>
          </p:nvPr>
        </p:nvSpPr>
        <p:spPr>
          <a:xfrm>
            <a:off x="5485187" y="1816102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3" name="Content Placeholder 2"/>
          <p:cNvSpPr>
            <a:spLocks noGrp="1"/>
          </p:cNvSpPr>
          <p:nvPr>
            <p:ph idx="14"/>
          </p:nvPr>
        </p:nvSpPr>
        <p:spPr>
          <a:xfrm>
            <a:off x="7161004" y="1816102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9" name="Group 178"/>
          <p:cNvGrpSpPr/>
          <p:nvPr userDrawn="1"/>
        </p:nvGrpSpPr>
        <p:grpSpPr>
          <a:xfrm>
            <a:off x="-151325" y="-141165"/>
            <a:ext cx="9439923" cy="7136527"/>
            <a:chOff x="-151325" y="-141165"/>
            <a:chExt cx="9439923" cy="7136527"/>
          </a:xfrm>
        </p:grpSpPr>
        <p:grpSp>
          <p:nvGrpSpPr>
            <p:cNvPr id="180" name="Group 17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89" name="Straight Connector 28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Group 29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Straight Connector 31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8" name="Straight Connector 31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6" name="Straight Connector 3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29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4" name="Straight Connector 3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29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9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29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29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30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Group 18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54" name="Straight Connector 25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6" name="Straight Connector 26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19" name="Straight Connector 21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1" name="Straight Connector 23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84" name="Straight Connector 18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18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6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4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1" y="220906"/>
            <a:ext cx="2337181" cy="599277"/>
          </a:xfrm>
          <a:prstGeom prst="rect">
            <a:avLst/>
          </a:prstGeom>
        </p:spPr>
      </p:pic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23563"/>
            <a:ext cx="3946694" cy="69051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50" y="1342954"/>
            <a:ext cx="4918023" cy="4254383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</a:t>
            </a:r>
            <a:br>
              <a:rPr lang="en-GB" noProof="0" dirty="0" smtClean="0"/>
            </a:br>
            <a:r>
              <a:rPr lang="en-GB" noProof="0" dirty="0" smtClean="0"/>
              <a:t>title style</a:t>
            </a:r>
            <a:endParaRPr lang="en-GB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50" y="4179769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20" y="6425906"/>
            <a:ext cx="4403725" cy="1820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GB" sz="900" noProof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931315"/>
            <a:ext cx="386164" cy="525284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6380520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05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7_Slide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50" y="1342954"/>
            <a:ext cx="4918023" cy="4254383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</a:t>
            </a:r>
            <a:br>
              <a:rPr lang="en-GB" noProof="0" dirty="0" smtClean="0"/>
            </a:br>
            <a:r>
              <a:rPr lang="en-GB" noProof="0" dirty="0" smtClean="0"/>
              <a:t>title style</a:t>
            </a:r>
            <a:endParaRPr lang="en-GB" noProof="0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23563"/>
            <a:ext cx="3946694" cy="69051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50" y="4179769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1" y="-12699"/>
            <a:ext cx="3647433" cy="690456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20" y="6425906"/>
            <a:ext cx="4403725" cy="1820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GB" sz="900" noProof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931315"/>
            <a:ext cx="386164" cy="525284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6380520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1" y="220906"/>
            <a:ext cx="2337181" cy="5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r 49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51" name="Forme libre 5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52" name="Forme libre 5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6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559413"/>
            <a:ext cx="3993826" cy="3756903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6" y="928723"/>
            <a:ext cx="4450659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grpSp>
        <p:nvGrpSpPr>
          <p:cNvPr id="25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0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5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638909"/>
            <a:ext cx="2916868" cy="2743833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4528041"/>
            <a:ext cx="2916868" cy="16466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6" y="928723"/>
            <a:ext cx="5578623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41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227132" y="1919228"/>
            <a:ext cx="2916868" cy="2743833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227132" y="4738915"/>
            <a:ext cx="2916868" cy="143574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6" y="928723"/>
            <a:ext cx="5578623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grpSp>
        <p:nvGrpSpPr>
          <p:cNvPr id="28" name="Grouper 27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29" name="Forme libre 28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0" name="Forme libre 29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9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8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17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1" y="4528041"/>
            <a:ext cx="3313517" cy="1646623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70" y="1153507"/>
            <a:ext cx="1913083" cy="179959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8" y="2552897"/>
            <a:ext cx="1913083" cy="179959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928723"/>
            <a:ext cx="4639968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2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31" name="Grouper 30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32" name="Forme libre 31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7" y="1123725"/>
            <a:ext cx="1735593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7" y="2832877"/>
            <a:ext cx="1735593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7" y="4542029"/>
            <a:ext cx="1735593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928723"/>
            <a:ext cx="5322434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9" y="2618958"/>
            <a:ext cx="1502469" cy="3555705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90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21" name="Forme libre 2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2" name="Forme libre 2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6" name="Group 25"/>
          <p:cNvGrpSpPr/>
          <p:nvPr userDrawn="1"/>
        </p:nvGrpSpPr>
        <p:grpSpPr>
          <a:xfrm>
            <a:off x="7256330" y="6505771"/>
            <a:ext cx="1692409" cy="204592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928723"/>
            <a:ext cx="5322434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1" y="-12701"/>
            <a:ext cx="3647433" cy="6870701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31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Title and Conten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26" name="Forme libre 25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7" name="Forme libre 26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928723"/>
            <a:ext cx="5322434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928724"/>
            <a:ext cx="3431610" cy="5245939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77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8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961237"/>
            <a:ext cx="4038600" cy="522328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961237"/>
            <a:ext cx="4038600" cy="522328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94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50" y="1792738"/>
            <a:ext cx="4918023" cy="1155863"/>
          </a:xfrm>
        </p:spPr>
        <p:txBody>
          <a:bodyPr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23563"/>
            <a:ext cx="3946694" cy="69051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50" y="2692868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text style</a:t>
            </a:r>
            <a:endParaRPr lang="en-GB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50" y="3337278"/>
            <a:ext cx="4918022" cy="233538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1" y="-12699"/>
            <a:ext cx="3647433" cy="690456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20" y="6425906"/>
            <a:ext cx="4403725" cy="1820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GB" sz="900" noProof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3968750" y="6265104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0847" y="2232653"/>
            <a:ext cx="96122" cy="3077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Image 12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1" y="220906"/>
            <a:ext cx="2337181" cy="5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36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6570612"/>
            <a:ext cx="792088" cy="287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4B995443-2234-4C82-A9C1-14CFE73B8284}" type="datetime1">
              <a:rPr lang="fr-FR" smtClean="0"/>
              <a:t>22/04/2021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6570611"/>
            <a:ext cx="4623460" cy="287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6" y="6570611"/>
            <a:ext cx="829251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74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1" y="220906"/>
            <a:ext cx="2337181" cy="599277"/>
          </a:xfrm>
          <a:prstGeom prst="rect">
            <a:avLst/>
          </a:prstGeom>
        </p:spPr>
      </p:pic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23563"/>
            <a:ext cx="3946694" cy="69051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50" y="1342954"/>
            <a:ext cx="4918023" cy="4254383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</a:t>
            </a:r>
            <a:br>
              <a:rPr lang="en-GB" noProof="0" dirty="0" smtClean="0"/>
            </a:br>
            <a:r>
              <a:rPr lang="en-GB" noProof="0" dirty="0" smtClean="0"/>
              <a:t>title style</a:t>
            </a:r>
            <a:endParaRPr lang="en-GB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50" y="4179769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20" y="6425906"/>
            <a:ext cx="4403725" cy="1820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GB" sz="900" noProof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931315"/>
            <a:ext cx="386164" cy="525284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6380520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58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29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7_Slide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50" y="1342954"/>
            <a:ext cx="4918023" cy="4254383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</a:t>
            </a:r>
            <a:br>
              <a:rPr lang="en-GB" noProof="0" dirty="0" smtClean="0"/>
            </a:br>
            <a:r>
              <a:rPr lang="en-GB" noProof="0" dirty="0" smtClean="0"/>
              <a:t>title style</a:t>
            </a:r>
            <a:endParaRPr lang="en-GB" noProof="0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23563"/>
            <a:ext cx="3946694" cy="69051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50" y="4179769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1" y="-12699"/>
            <a:ext cx="3647433" cy="690456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20" y="6425906"/>
            <a:ext cx="4403725" cy="1820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GB" sz="900" noProof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931315"/>
            <a:ext cx="386164" cy="525284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6380520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1" y="220906"/>
            <a:ext cx="2337181" cy="5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r 49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51" name="Forme libre 5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52" name="Forme libre 5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6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559413"/>
            <a:ext cx="3993826" cy="3756903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6" y="928723"/>
            <a:ext cx="4450659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grpSp>
        <p:nvGrpSpPr>
          <p:cNvPr id="25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0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3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638909"/>
            <a:ext cx="2916868" cy="2743833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4528041"/>
            <a:ext cx="2916868" cy="16466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6" y="928723"/>
            <a:ext cx="5578623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41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227132" y="1919228"/>
            <a:ext cx="2916868" cy="2743833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227132" y="4738915"/>
            <a:ext cx="2916868" cy="143574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6" y="928723"/>
            <a:ext cx="5578623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grpSp>
        <p:nvGrpSpPr>
          <p:cNvPr id="28" name="Grouper 27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29" name="Forme libre 28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0" name="Forme libre 29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9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3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1" y="4528041"/>
            <a:ext cx="3313517" cy="1646623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70" y="1153507"/>
            <a:ext cx="1913083" cy="179959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8" y="2552897"/>
            <a:ext cx="1913083" cy="179959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928723"/>
            <a:ext cx="4639968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02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31" name="Grouper 30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32" name="Forme libre 31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7" y="1123725"/>
            <a:ext cx="1735593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7" y="2832877"/>
            <a:ext cx="1735593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7" y="4542029"/>
            <a:ext cx="1735593" cy="163263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 to placeholder</a:t>
            </a:r>
            <a:endParaRPr lang="en-GB" noProof="0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928723"/>
            <a:ext cx="5322434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9" y="2618958"/>
            <a:ext cx="1502469" cy="3555705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1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21" name="Forme libre 2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2" name="Forme libre 2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6" name="Group 25"/>
          <p:cNvGrpSpPr/>
          <p:nvPr userDrawn="1"/>
        </p:nvGrpSpPr>
        <p:grpSpPr>
          <a:xfrm>
            <a:off x="7256330" y="6505771"/>
            <a:ext cx="1692409" cy="204592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928723"/>
            <a:ext cx="5322434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1" y="-12701"/>
            <a:ext cx="3647433" cy="6870701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52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Title and Conten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 userDrawn="1"/>
        </p:nvSpPr>
        <p:spPr bwMode="auto">
          <a:xfrm>
            <a:off x="5501412" y="-12540"/>
            <a:ext cx="3643416" cy="6879007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5021582" y="-27384"/>
            <a:ext cx="1875985" cy="6885384"/>
            <a:chOff x="5021580" y="4728"/>
            <a:chExt cx="1875985" cy="6853272"/>
          </a:xfrm>
        </p:grpSpPr>
        <p:sp>
          <p:nvSpPr>
            <p:cNvPr id="26" name="Forme libre 25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7" name="Forme libre 26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928723"/>
            <a:ext cx="5322434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928724"/>
            <a:ext cx="3431610" cy="5245939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6416509"/>
            <a:ext cx="1632238" cy="263091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21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8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961237"/>
            <a:ext cx="4038600" cy="522328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961237"/>
            <a:ext cx="4038600" cy="522328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9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99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50" y="1792738"/>
            <a:ext cx="4918023" cy="1155863"/>
          </a:xfrm>
        </p:spPr>
        <p:txBody>
          <a:bodyPr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23563"/>
            <a:ext cx="3946694" cy="6905125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50" y="2692868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text style</a:t>
            </a:r>
            <a:endParaRPr lang="en-GB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50" y="3337278"/>
            <a:ext cx="4918022" cy="2335389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1" y="-12699"/>
            <a:ext cx="3647433" cy="6904567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add image</a:t>
            </a:r>
            <a:br>
              <a:rPr lang="en-GB" noProof="0" dirty="0" smtClean="0"/>
            </a:br>
            <a:r>
              <a:rPr lang="en-GB" noProof="0" dirty="0" smtClean="0"/>
              <a:t>to placeholder</a:t>
            </a:r>
            <a:endParaRPr lang="en-GB" noProof="0" dirty="0"/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20" y="6425906"/>
            <a:ext cx="4403725" cy="1820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GB" sz="900" noProof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3968750" y="6265104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 smtClean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baseline="0" noProof="0" dirty="0" smtClean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0847" y="2232653"/>
            <a:ext cx="96122" cy="3077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Image 12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1" y="220906"/>
            <a:ext cx="2337181" cy="5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49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27784" y="6570612"/>
            <a:ext cx="792088" cy="287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fld id="{4B995443-2234-4C82-A9C1-14CFE73B8284}" type="datetime1">
              <a:rPr lang="fr-FR" smtClean="0"/>
              <a:t>22/04/2021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6570611"/>
            <a:ext cx="4623460" cy="287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E4E4E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43336" y="6570611"/>
            <a:ext cx="829251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4E4E4E"/>
                </a:solidFill>
              </a:defRPr>
            </a:lvl1pPr>
          </a:lstStyle>
          <a:p>
            <a:fld id="{7F86108E-6173-CC4E-81D1-D6419E4934E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7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sz="2000" b="1" kern="120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909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8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38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16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3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35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07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271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36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13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48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2543773"/>
          </a:xfrm>
        </p:spPr>
        <p:txBody>
          <a:bodyPr>
            <a:spAutoFit/>
          </a:bodyPr>
          <a:lstStyle>
            <a:lvl1pPr>
              <a:defRPr sz="5800" kern="1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2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7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1816100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598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idx="11"/>
          </p:nvPr>
        </p:nvSpPr>
        <p:spPr>
          <a:xfrm>
            <a:off x="2133550" y="1816100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1" name="Content Placeholder 2"/>
          <p:cNvSpPr>
            <a:spLocks noGrp="1"/>
          </p:cNvSpPr>
          <p:nvPr>
            <p:ph idx="12"/>
          </p:nvPr>
        </p:nvSpPr>
        <p:spPr>
          <a:xfrm>
            <a:off x="3822113" y="1816100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2" name="Content Placeholder 2"/>
          <p:cNvSpPr>
            <a:spLocks noGrp="1"/>
          </p:cNvSpPr>
          <p:nvPr>
            <p:ph idx="13"/>
          </p:nvPr>
        </p:nvSpPr>
        <p:spPr>
          <a:xfrm>
            <a:off x="5485185" y="1816100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3" name="Content Placeholder 2"/>
          <p:cNvSpPr>
            <a:spLocks noGrp="1"/>
          </p:cNvSpPr>
          <p:nvPr>
            <p:ph idx="14"/>
          </p:nvPr>
        </p:nvSpPr>
        <p:spPr>
          <a:xfrm>
            <a:off x="7161002" y="1816100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79" name="Group 178"/>
          <p:cNvGrpSpPr/>
          <p:nvPr userDrawn="1"/>
        </p:nvGrpSpPr>
        <p:grpSpPr>
          <a:xfrm>
            <a:off x="-151325" y="-141165"/>
            <a:ext cx="9439923" cy="7136527"/>
            <a:chOff x="-151325" y="-141165"/>
            <a:chExt cx="9439923" cy="7136527"/>
          </a:xfrm>
        </p:grpSpPr>
        <p:grpSp>
          <p:nvGrpSpPr>
            <p:cNvPr id="180" name="Group 17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89" name="Straight Connector 28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Group 29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Straight Connector 31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8" name="Straight Connector 31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6" name="Straight Connector 3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29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4" name="Straight Connector 3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29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9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29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29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30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Group 18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54" name="Straight Connector 25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6" name="Straight Connector 26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19" name="Straight Connector 21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1" name="Straight Connector 23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84" name="Straight Connector 18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18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INTERNAL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96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4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3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1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7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1AF4-D58F-412C-B8A1-41532864C59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4286-6AC9-4D75-AE58-39B11DEC755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c" descr=" 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sz="10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fc" descr="THALES GROUP INTERNAL&#10; "/>
          <p:cNvSpPr txBox="1"/>
          <p:nvPr userDrawn="1"/>
        </p:nvSpPr>
        <p:spPr>
          <a:xfrm>
            <a:off x="0" y="6489700"/>
            <a:ext cx="9144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THALES GROUP INTERNAL</a:t>
            </a:r>
          </a:p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sz="10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6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7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-4456" y="222913"/>
            <a:ext cx="181856" cy="3077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6" y="1"/>
            <a:ext cx="8674683" cy="74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6" y="928723"/>
            <a:ext cx="8761933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2596021" y="3376102"/>
            <a:ext cx="5412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GB" sz="600" kern="1200" baseline="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2018 All rights reserved</a:t>
            </a:r>
            <a:r>
              <a:rPr lang="en-GB" sz="600" noProof="0" dirty="0" smtClean="0">
                <a:solidFill>
                  <a:srgbClr val="969696"/>
                </a:solidFill>
              </a:rPr>
              <a:t>.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6403771"/>
            <a:ext cx="78620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noProof="0" smtClean="0">
                <a:solidFill>
                  <a:srgbClr val="333366"/>
                </a:solidFill>
              </a:rPr>
              <a:pPr algn="l"/>
              <a:t>‹#›</a:t>
            </a:fld>
            <a:endParaRPr lang="en-GB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751217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22"/>
          <p:cNvSpPr>
            <a:spLocks/>
          </p:cNvSpPr>
          <p:nvPr userDrawn="1"/>
        </p:nvSpPr>
        <p:spPr bwMode="auto">
          <a:xfrm rot="10800000" flipH="1">
            <a:off x="159697" y="6456764"/>
            <a:ext cx="208368" cy="291115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 userDrawn="1"/>
        </p:nvSpPr>
        <p:spPr bwMode="auto">
          <a:xfrm>
            <a:off x="3968750" y="6380520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7213448" y="6324035"/>
            <a:ext cx="1728000" cy="443079"/>
          </a:xfrm>
          <a:prstGeom prst="rect">
            <a:avLst/>
          </a:prstGeom>
        </p:spPr>
      </p:pic>
      <p:sp>
        <p:nvSpPr>
          <p:cNvPr id="4" name="hc" descr=" 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sz="1000" b="0" i="0" u="none" baseline="0" dirty="0" err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 descr="THALES GROUP INTERNAL&#10; "/>
          <p:cNvSpPr txBox="1"/>
          <p:nvPr userDrawn="1"/>
        </p:nvSpPr>
        <p:spPr>
          <a:xfrm>
            <a:off x="0" y="6489700"/>
            <a:ext cx="914400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THALES GROUP INTERNAL</a:t>
            </a:r>
          </a:p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sz="1000" b="0" i="0" u="none" baseline="0" dirty="0" err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2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731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18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-4456" y="222913"/>
            <a:ext cx="181856" cy="3077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6" y="1"/>
            <a:ext cx="8674683" cy="74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6" y="928723"/>
            <a:ext cx="8761933" cy="5245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2596021" y="3376102"/>
            <a:ext cx="5412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GB" sz="600" kern="1200" baseline="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2018 All rights reserved</a:t>
            </a:r>
            <a:r>
              <a:rPr lang="en-GB" sz="600" noProof="0" dirty="0" smtClean="0">
                <a:solidFill>
                  <a:srgbClr val="969696"/>
                </a:solidFill>
              </a:rPr>
              <a:t>.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6403771"/>
            <a:ext cx="786206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noProof="0" smtClean="0">
                <a:solidFill>
                  <a:srgbClr val="333366"/>
                </a:solidFill>
              </a:rPr>
              <a:pPr algn="l"/>
              <a:t>‹#›</a:t>
            </a:fld>
            <a:endParaRPr lang="en-GB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751217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22"/>
          <p:cNvSpPr>
            <a:spLocks/>
          </p:cNvSpPr>
          <p:nvPr userDrawn="1"/>
        </p:nvSpPr>
        <p:spPr bwMode="auto">
          <a:xfrm rot="10800000" flipH="1">
            <a:off x="159697" y="6456764"/>
            <a:ext cx="208368" cy="291115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 userDrawn="1"/>
        </p:nvSpPr>
        <p:spPr bwMode="auto">
          <a:xfrm>
            <a:off x="3968750" y="6380520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  <a:endParaRPr lang="en-GB" sz="500" b="0" noProof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7213448" y="6324035"/>
            <a:ext cx="1728000" cy="443079"/>
          </a:xfrm>
          <a:prstGeom prst="rect">
            <a:avLst/>
          </a:prstGeom>
        </p:spPr>
      </p:pic>
      <p:sp>
        <p:nvSpPr>
          <p:cNvPr id="4" name="hc" descr=" 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sz="1000" b="0" i="0" u="none" baseline="0" dirty="0" err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 descr="THALES GROUP INTERNAL&#10; "/>
          <p:cNvSpPr txBox="1"/>
          <p:nvPr userDrawn="1"/>
        </p:nvSpPr>
        <p:spPr>
          <a:xfrm>
            <a:off x="0" y="6489700"/>
            <a:ext cx="914400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THALES GROUP INTERNAL</a:t>
            </a:r>
          </a:p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sz="1000" b="0" i="0" u="none" baseline="0" dirty="0" err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731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18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61766" y="6397715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8331889" y="6397715"/>
            <a:ext cx="240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</a:rPr>
              <a:t>|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INTERNAL</a:t>
            </a:r>
            <a:endParaRPr lang="en-GB" dirty="0"/>
          </a:p>
        </p:txBody>
      </p:sp>
      <p:sp>
        <p:nvSpPr>
          <p:cNvPr id="4" name="hc" descr=" 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sz="10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 descr="THALES GROUP INTERNAL&#10; "/>
          <p:cNvSpPr txBox="1"/>
          <p:nvPr userDrawn="1"/>
        </p:nvSpPr>
        <p:spPr>
          <a:xfrm>
            <a:off x="0" y="6489700"/>
            <a:ext cx="9144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THALES GROUP INTERNAL</a:t>
            </a:r>
          </a:p>
          <a:p>
            <a:pPr algn="ctr"/>
            <a:r>
              <a:rPr lang="en-GB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GB" sz="10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8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500" b="0" i="1" kern="1200">
          <a:solidFill>
            <a:schemeClr val="accent1"/>
          </a:solidFill>
          <a:latin typeface="Corbel" panose="020B0503020204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i="1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accent4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171450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344488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17" y="591127"/>
            <a:ext cx="7772400" cy="2004291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DO WE UNDERSTAND TRUST?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31" b="89231" l="3540" r="93363">
                        <a14:foregroundMark x1="45133" y1="46154" x2="45133" y2="46154"/>
                        <a14:foregroundMark x1="42478" y1="58462" x2="42478" y2="58462"/>
                        <a14:foregroundMark x1="54425" y1="50769" x2="54425" y2="50769"/>
                        <a14:foregroundMark x1="84513" y1="46154" x2="84513" y2="46154"/>
                        <a14:foregroundMark x1="93363" y1="53846" x2="93363" y2="53846"/>
                        <a14:foregroundMark x1="20796" y1="49231" x2="20796" y2="49231"/>
                        <a14:foregroundMark x1="7080" y1="35385" x2="7080" y2="35385"/>
                        <a14:foregroundMark x1="3540" y1="36923" x2="3540" y2="3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0873" y="6094579"/>
            <a:ext cx="2558472" cy="76342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1891" y="2848869"/>
            <a:ext cx="7333673" cy="12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 dirty="0">
                <a:solidFill>
                  <a:schemeClr val="bg1"/>
                </a:solidFill>
                <a:latin typeface="Corbel" panose="020B0503020204020204" pitchFamily="34" charset="0"/>
              </a:rPr>
              <a:t> Theatre, AI and </a:t>
            </a:r>
            <a:r>
              <a:rPr lang="en-US" sz="18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‘Ludic Technologies‘</a:t>
            </a:r>
          </a:p>
          <a:p>
            <a:pPr algn="l"/>
            <a:r>
              <a:rPr lang="en-US" sz="18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Humanist Perspectives</a:t>
            </a:r>
          </a:p>
          <a:p>
            <a:pPr algn="l"/>
            <a:r>
              <a:rPr lang="en-US" sz="1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9</a:t>
            </a:r>
            <a:r>
              <a:rPr lang="en-US" sz="1800" i="1" baseline="300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</a:t>
            </a:r>
            <a:r>
              <a:rPr lang="en-US" sz="18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April , 2021</a:t>
            </a:r>
          </a:p>
        </p:txBody>
      </p:sp>
    </p:spTree>
    <p:extLst>
      <p:ext uri="{BB962C8B-B14F-4D97-AF65-F5344CB8AC3E}">
        <p14:creationId xmlns:p14="http://schemas.microsoft.com/office/powerpoint/2010/main" val="14395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8" b="28064"/>
          <a:stretch/>
        </p:blipFill>
        <p:spPr>
          <a:xfrm>
            <a:off x="0" y="4959927"/>
            <a:ext cx="9144000" cy="1893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13" y="455289"/>
            <a:ext cx="7725323" cy="38670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HUMAN-MACHINE TEAMING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913" y="1089892"/>
            <a:ext cx="8371869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>
                <a:latin typeface="Corbel" panose="020B0503020204020204" pitchFamily="34" charset="0"/>
              </a:rPr>
              <a:t>Automation </a:t>
            </a:r>
            <a:r>
              <a:rPr lang="en-GB" sz="1400" dirty="0">
                <a:latin typeface="Corbel" panose="020B0503020204020204" pitchFamily="34" charset="0"/>
              </a:rPr>
              <a:t>aims to reduce operators’ workload, costs and errors while increasing </a:t>
            </a:r>
            <a:r>
              <a:rPr lang="en-GB" sz="1400" dirty="0" smtClean="0">
                <a:latin typeface="Corbel" panose="020B0503020204020204" pitchFamily="34" charset="0"/>
              </a:rPr>
              <a:t>precision. It can help with:</a:t>
            </a:r>
          </a:p>
          <a:p>
            <a:r>
              <a:rPr lang="en-GB" sz="1400" dirty="0" smtClean="0">
                <a:latin typeface="Corbel" panose="020B0503020204020204" pitchFamily="34" charset="0"/>
              </a:rPr>
              <a:t>Improved </a:t>
            </a:r>
            <a:r>
              <a:rPr lang="en-GB" sz="1400" dirty="0">
                <a:latin typeface="Corbel" panose="020B0503020204020204" pitchFamily="34" charset="0"/>
              </a:rPr>
              <a:t>levels </a:t>
            </a:r>
            <a:r>
              <a:rPr lang="en-GB" sz="1400" dirty="0" smtClean="0">
                <a:latin typeface="Corbel" panose="020B0503020204020204" pitchFamily="34" charset="0"/>
              </a:rPr>
              <a:t>of safety</a:t>
            </a:r>
          </a:p>
          <a:p>
            <a:r>
              <a:rPr lang="en-GB" sz="1400" dirty="0" smtClean="0">
                <a:latin typeface="Corbel" panose="020B0503020204020204" pitchFamily="34" charset="0"/>
              </a:rPr>
              <a:t>Enormous savings</a:t>
            </a:r>
          </a:p>
          <a:p>
            <a:r>
              <a:rPr lang="en-GB" sz="1400" dirty="0">
                <a:latin typeface="Corbel" panose="020B0503020204020204" pitchFamily="34" charset="0"/>
              </a:rPr>
              <a:t>O</a:t>
            </a:r>
            <a:r>
              <a:rPr lang="en-GB" sz="1400" dirty="0" smtClean="0">
                <a:latin typeface="Corbel" panose="020B0503020204020204" pitchFamily="34" charset="0"/>
              </a:rPr>
              <a:t>peration </a:t>
            </a:r>
            <a:r>
              <a:rPr lang="en-GB" sz="1400" dirty="0">
                <a:latin typeface="Corbel" panose="020B0503020204020204" pitchFamily="34" charset="0"/>
              </a:rPr>
              <a:t>in </a:t>
            </a:r>
            <a:r>
              <a:rPr lang="en-GB" sz="1400" dirty="0" smtClean="0">
                <a:latin typeface="Corbel" panose="020B0503020204020204" pitchFamily="34" charset="0"/>
              </a:rPr>
              <a:t>safety critical conditions</a:t>
            </a:r>
          </a:p>
          <a:p>
            <a:r>
              <a:rPr lang="en-GB" sz="1400" dirty="0">
                <a:latin typeface="Corbel" panose="020B0503020204020204" pitchFamily="34" charset="0"/>
              </a:rPr>
              <a:t>M</a:t>
            </a:r>
            <a:r>
              <a:rPr lang="en-GB" sz="1400" dirty="0" smtClean="0">
                <a:latin typeface="Corbel" panose="020B0503020204020204" pitchFamily="34" charset="0"/>
              </a:rPr>
              <a:t>ore </a:t>
            </a:r>
            <a:r>
              <a:rPr lang="en-GB" sz="1400" dirty="0">
                <a:latin typeface="Corbel" panose="020B0503020204020204" pitchFamily="34" charset="0"/>
              </a:rPr>
              <a:t>eﬀective use of the </a:t>
            </a:r>
            <a:r>
              <a:rPr lang="en-GB" sz="1400" dirty="0" smtClean="0">
                <a:latin typeface="Corbel" panose="020B0503020204020204" pitchFamily="34" charset="0"/>
              </a:rPr>
              <a:t>equipment.</a:t>
            </a:r>
          </a:p>
          <a:p>
            <a:pPr marL="0" indent="0">
              <a:buNone/>
            </a:pPr>
            <a:r>
              <a:rPr lang="en-GB" sz="1400" b="1" dirty="0" smtClean="0">
                <a:latin typeface="Corbel" panose="020B0503020204020204" pitchFamily="34" charset="0"/>
              </a:rPr>
              <a:t>However</a:t>
            </a:r>
          </a:p>
          <a:p>
            <a:pPr marL="0" indent="0">
              <a:buNone/>
            </a:pPr>
            <a:r>
              <a:rPr lang="en-GB" sz="1400" dirty="0">
                <a:latin typeface="Corbel" panose="020B0503020204020204" pitchFamily="34" charset="0"/>
              </a:rPr>
              <a:t>T</a:t>
            </a:r>
            <a:r>
              <a:rPr lang="en-GB" sz="1400" dirty="0" smtClean="0">
                <a:latin typeface="Corbel" panose="020B0503020204020204" pitchFamily="34" charset="0"/>
              </a:rPr>
              <a:t>he </a:t>
            </a:r>
            <a:r>
              <a:rPr lang="en-GB" sz="1400" dirty="0">
                <a:latin typeface="Corbel" panose="020B0503020204020204" pitchFamily="34" charset="0"/>
              </a:rPr>
              <a:t>role of humans have moved from direct control to </a:t>
            </a:r>
            <a:r>
              <a:rPr lang="en-GB" sz="1400" dirty="0" smtClean="0">
                <a:latin typeface="Corbel" panose="020B0503020204020204" pitchFamily="34" charset="0"/>
              </a:rPr>
              <a:t>supervision – this creates new challenges. </a:t>
            </a:r>
          </a:p>
          <a:p>
            <a:pPr marL="0" indent="0">
              <a:buNone/>
            </a:pPr>
            <a:r>
              <a:rPr lang="en-GB" sz="1400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Cooperation </a:t>
            </a:r>
            <a:r>
              <a:rPr lang="en-GB" sz="1400" dirty="0">
                <a:latin typeface="Corbel" panose="020B0503020204020204" pitchFamily="34" charset="0"/>
                <a:cs typeface="Microsoft New Tai Lue" panose="020B0502040204020203" pitchFamily="34" charset="0"/>
              </a:rPr>
              <a:t>is at the core of Human-Machine </a:t>
            </a:r>
            <a:r>
              <a:rPr lang="en-GB" sz="1400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Teaming – without this, forming an effective team is impossible. </a:t>
            </a:r>
          </a:p>
          <a:p>
            <a:pPr marL="0" indent="0">
              <a:buNone/>
            </a:pPr>
            <a:r>
              <a:rPr lang="en-GB" sz="1400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One </a:t>
            </a:r>
            <a:r>
              <a:rPr lang="en-GB" sz="1400" dirty="0">
                <a:latin typeface="Corbel" panose="020B0503020204020204" pitchFamily="34" charset="0"/>
                <a:cs typeface="Microsoft New Tai Lue" panose="020B0502040204020203" pitchFamily="34" charset="0"/>
              </a:rPr>
              <a:t>of the main goals is to establish strong and cooperative relationships in which people find the system credible, acceptable and usable</a:t>
            </a:r>
            <a:r>
              <a:rPr lang="en-GB" sz="1400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en-GB" sz="1400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A key factor that influences this is </a:t>
            </a:r>
            <a:r>
              <a:rPr lang="en-GB" sz="1400" b="1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trust</a:t>
            </a:r>
            <a:r>
              <a:rPr lang="en-GB" sz="1400" b="1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.</a:t>
            </a:r>
            <a:endParaRPr lang="en-GB" sz="1400" b="1" dirty="0">
              <a:latin typeface="Corbel" panose="020B0503020204020204" pitchFamily="34" charset="0"/>
              <a:cs typeface="Microsoft New Tai Lue" panose="020B0502040204020203" pitchFamily="34" charset="0"/>
            </a:endParaRPr>
          </a:p>
          <a:p>
            <a:pPr marL="0" indent="0" algn="r">
              <a:buNone/>
            </a:pPr>
            <a:r>
              <a:rPr lang="en-GB" sz="1100" i="1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(Taken from the Hybrid Challenges research </a:t>
            </a:r>
            <a:r>
              <a:rPr lang="en-GB" sz="1100" i="1" dirty="0">
                <a:latin typeface="Corbel" panose="020B0503020204020204" pitchFamily="34" charset="0"/>
                <a:cs typeface="Microsoft New Tai Lue" panose="020B0502040204020203" pitchFamily="34" charset="0"/>
              </a:rPr>
              <a:t>plan </a:t>
            </a:r>
            <a:r>
              <a:rPr lang="en-GB" sz="1100" i="1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- written by Debora </a:t>
            </a:r>
            <a:r>
              <a:rPr lang="en-GB" sz="1100" i="1" dirty="0" err="1">
                <a:latin typeface="Corbel" panose="020B0503020204020204" pitchFamily="34" charset="0"/>
                <a:cs typeface="Microsoft New Tai Lue" panose="020B0502040204020203" pitchFamily="34" charset="0"/>
              </a:rPr>
              <a:t>Zanatto</a:t>
            </a:r>
            <a:r>
              <a:rPr lang="en-GB" sz="1100" i="1" dirty="0">
                <a:latin typeface="Corbel" panose="020B0503020204020204" pitchFamily="34" charset="0"/>
                <a:cs typeface="Microsoft New Tai Lue" panose="020B0502040204020203" pitchFamily="34" charset="0"/>
              </a:rPr>
              <a:t>, Mark </a:t>
            </a:r>
            <a:r>
              <a:rPr lang="en-GB" sz="1100" i="1" dirty="0" err="1">
                <a:latin typeface="Corbel" panose="020B0503020204020204" pitchFamily="34" charset="0"/>
                <a:cs typeface="Microsoft New Tai Lue" panose="020B0502040204020203" pitchFamily="34" charset="0"/>
              </a:rPr>
              <a:t>Chattington</a:t>
            </a:r>
            <a:r>
              <a:rPr lang="en-GB" sz="1100" i="1" dirty="0">
                <a:latin typeface="Corbel" panose="020B0503020204020204" pitchFamily="34" charset="0"/>
                <a:cs typeface="Microsoft New Tai Lue" panose="020B0502040204020203" pitchFamily="34" charset="0"/>
              </a:rPr>
              <a:t>, Jan Noyes, Eddie </a:t>
            </a:r>
            <a:r>
              <a:rPr lang="en-GB" sz="1100" i="1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Wilson - which was created to support the project TB-PHASE)</a:t>
            </a:r>
            <a:endParaRPr lang="en-GB" sz="1100" i="1" dirty="0">
              <a:latin typeface="Corbel" panose="020B0503020204020204" pitchFamily="34" charset="0"/>
              <a:cs typeface="Microsoft New Tai Lue" panose="020B0502040204020203" pitchFamily="34" charset="0"/>
            </a:endParaRPr>
          </a:p>
          <a:p>
            <a:pPr marL="0" indent="0">
              <a:buNone/>
            </a:pPr>
            <a:endParaRPr lang="en-GB" sz="1400" dirty="0" smtClean="0">
              <a:latin typeface="Corbel" panose="020B0503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9523" y="6599975"/>
            <a:ext cx="17362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New Tai Lue"/>
                <a:ea typeface="+mn-ea"/>
                <a:cs typeface="+mn-cs"/>
              </a:rPr>
              <a:t>INTERNAL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56" y="139145"/>
            <a:ext cx="504133" cy="87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E4047F-E71E-4BD1-9B44-5E67B4E92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36" y="5126280"/>
            <a:ext cx="1430764" cy="44905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269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13" y="455289"/>
            <a:ext cx="7725323" cy="38670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TB-PHASE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914" y="1237672"/>
            <a:ext cx="2663795" cy="4876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>
                <a:latin typeface="Corbel" panose="020B0503020204020204" pitchFamily="34" charset="0"/>
              </a:rPr>
              <a:t>Vision</a:t>
            </a:r>
          </a:p>
          <a:p>
            <a:pPr marL="0" indent="0">
              <a:buNone/>
            </a:pPr>
            <a:r>
              <a:rPr lang="en-GB" sz="1400" dirty="0">
                <a:latin typeface="Corbel" panose="020B0503020204020204" pitchFamily="34" charset="0"/>
              </a:rPr>
              <a:t>To deliver design principles and processes for hybrid (human-machine) autonomous systems engineering through a novel combination of fundamental research studies with application to Thales use cases:</a:t>
            </a:r>
          </a:p>
          <a:p>
            <a:r>
              <a:rPr lang="en-GB" sz="1400" dirty="0">
                <a:latin typeface="Corbel" panose="020B0503020204020204" pitchFamily="34" charset="0"/>
              </a:rPr>
              <a:t>Digital Rail</a:t>
            </a:r>
          </a:p>
          <a:p>
            <a:r>
              <a:rPr lang="en-GB" sz="1400" dirty="0">
                <a:latin typeface="Corbel" panose="020B0503020204020204" pitchFamily="34" charset="0"/>
              </a:rPr>
              <a:t>Maritime missions</a:t>
            </a:r>
          </a:p>
          <a:p>
            <a:r>
              <a:rPr lang="en-GB" sz="1400" dirty="0">
                <a:latin typeface="Corbel" panose="020B0503020204020204" pitchFamily="34" charset="0"/>
              </a:rPr>
              <a:t>Unmanned traffic management</a:t>
            </a:r>
          </a:p>
          <a:p>
            <a:pPr marL="0" indent="0">
              <a:buNone/>
            </a:pPr>
            <a:r>
              <a:rPr lang="en-GB" sz="1400" dirty="0">
                <a:latin typeface="Corbel" panose="020B0503020204020204" pitchFamily="34" charset="0"/>
              </a:rPr>
              <a:t>A</a:t>
            </a:r>
            <a:r>
              <a:rPr lang="en-GB" sz="1400" dirty="0" smtClean="0">
                <a:latin typeface="Corbel" panose="020B0503020204020204" pitchFamily="34" charset="0"/>
              </a:rPr>
              <a:t>t </a:t>
            </a:r>
            <a:r>
              <a:rPr lang="en-GB" sz="1400" dirty="0">
                <a:latin typeface="Corbel" panose="020B0503020204020204" pitchFamily="34" charset="0"/>
              </a:rPr>
              <a:t>&gt;£5M over 5 years, </a:t>
            </a:r>
            <a:r>
              <a:rPr lang="en-GB" sz="1400" dirty="0" smtClean="0">
                <a:latin typeface="Corbel" panose="020B0503020204020204" pitchFamily="34" charset="0"/>
              </a:rPr>
              <a:t>the Thales-Bristol </a:t>
            </a:r>
            <a:r>
              <a:rPr lang="en-GB" sz="1400" dirty="0">
                <a:latin typeface="Corbel" panose="020B0503020204020204" pitchFamily="34" charset="0"/>
              </a:rPr>
              <a:t>Partnership in Hybrid Autonomous Systems </a:t>
            </a:r>
            <a:r>
              <a:rPr lang="en-GB" sz="1400" dirty="0" smtClean="0">
                <a:latin typeface="Corbel" panose="020B0503020204020204" pitchFamily="34" charset="0"/>
              </a:rPr>
              <a:t>Engineering (TB-PHASE) </a:t>
            </a:r>
            <a:r>
              <a:rPr lang="en-GB" sz="1400" dirty="0">
                <a:latin typeface="Corbel" panose="020B0503020204020204" pitchFamily="34" charset="0"/>
              </a:rPr>
              <a:t>leverages £2.5M from EPSRC to harness leading academic thinking, pushing beyond the state of the art to deliver a step change in our understanding of how to deliver our vision for </a:t>
            </a:r>
            <a:r>
              <a:rPr lang="en-GB" sz="1400" dirty="0" smtClean="0">
                <a:latin typeface="Corbel" panose="020B0503020204020204" pitchFamily="34" charset="0"/>
              </a:rPr>
              <a:t>autonomy. </a:t>
            </a:r>
            <a:endParaRPr lang="en-GB" sz="1400" dirty="0">
              <a:latin typeface="Corbel" panose="020B0503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9523" y="6599975"/>
            <a:ext cx="17362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New Tai Lue"/>
                <a:ea typeface="+mn-ea"/>
                <a:cs typeface="+mn-cs"/>
              </a:rPr>
              <a:t>INTERNAL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37" y="1237672"/>
            <a:ext cx="5702354" cy="419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E4047F-E71E-4BD1-9B44-5E67B4E92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38" y="199582"/>
            <a:ext cx="1430764" cy="44905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99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87" y="366899"/>
            <a:ext cx="6278731" cy="51979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ROLE OF TRUST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922" y="1087294"/>
            <a:ext cx="8330158" cy="387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just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Trust </a:t>
            </a:r>
            <a:r>
              <a:rPr lang="en-GB" dirty="0">
                <a:latin typeface="Corbel" panose="020B0503020204020204" pitchFamily="34" charset="0"/>
                <a:cs typeface="Microsoft New Tai Lue" panose="020B0502040204020203" pitchFamily="34" charset="0"/>
              </a:rPr>
              <a:t>is one of the </a:t>
            </a:r>
            <a:r>
              <a:rPr lang="en-GB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key factors </a:t>
            </a:r>
            <a:r>
              <a:rPr lang="en-GB" dirty="0">
                <a:latin typeface="Corbel" panose="020B0503020204020204" pitchFamily="34" charset="0"/>
                <a:cs typeface="Microsoft New Tai Lue" panose="020B0502040204020203" pitchFamily="34" charset="0"/>
              </a:rPr>
              <a:t>that </a:t>
            </a:r>
            <a:r>
              <a:rPr lang="en-GB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determine </a:t>
            </a:r>
            <a:r>
              <a:rPr lang="en-GB" dirty="0">
                <a:latin typeface="Corbel" panose="020B0503020204020204" pitchFamily="34" charset="0"/>
                <a:cs typeface="Microsoft New Tai Lue" panose="020B0502040204020203" pitchFamily="34" charset="0"/>
              </a:rPr>
              <a:t>whether an operator will choose to use </a:t>
            </a:r>
            <a:r>
              <a:rPr lang="en-GB" dirty="0" smtClean="0">
                <a:latin typeface="Corbel" panose="020B0503020204020204" pitchFamily="34" charset="0"/>
                <a:cs typeface="Microsoft New Tai Lue" panose="020B0502040204020203" pitchFamily="34" charset="0"/>
              </a:rPr>
              <a:t>automation</a:t>
            </a:r>
            <a:r>
              <a:rPr lang="en-US" dirty="0" smtClean="0">
                <a:latin typeface="Corbel" panose="020B0503020204020204" pitchFamily="34" charset="0"/>
              </a:rPr>
              <a:t>:</a:t>
            </a:r>
          </a:p>
          <a:p>
            <a:pPr marL="285750" lvl="3" indent="-285750" algn="just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orbel" panose="020B0503020204020204" pitchFamily="34" charset="0"/>
              </a:rPr>
              <a:t>Trust </a:t>
            </a:r>
            <a:r>
              <a:rPr lang="en-US" dirty="0">
                <a:latin typeface="Corbel" panose="020B0503020204020204" pitchFamily="34" charset="0"/>
              </a:rPr>
              <a:t>is a key component of a socio-technical approach to collaboration </a:t>
            </a:r>
            <a:endParaRPr lang="en-US" dirty="0" smtClean="0">
              <a:latin typeface="Corbel" panose="020B0503020204020204" pitchFamily="34" charset="0"/>
            </a:endParaRPr>
          </a:p>
          <a:p>
            <a:pPr marL="285750" lvl="3" indent="-285750" algn="just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orbel" panose="020B0503020204020204" pitchFamily="34" charset="0"/>
              </a:rPr>
              <a:t>Trust </a:t>
            </a:r>
            <a:r>
              <a:rPr lang="en-US" dirty="0">
                <a:latin typeface="Corbel" panose="020B0503020204020204" pitchFamily="34" charset="0"/>
              </a:rPr>
              <a:t>also impacts the relationship between human and cyber-physical elements, and the formation of hybrid </a:t>
            </a:r>
            <a:r>
              <a:rPr lang="en-US" dirty="0" smtClean="0">
                <a:latin typeface="Corbel" panose="020B0503020204020204" pitchFamily="34" charset="0"/>
              </a:rPr>
              <a:t>systems</a:t>
            </a:r>
          </a:p>
          <a:p>
            <a:pPr marL="285750" lvl="3" indent="-285750" algn="just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orbel" panose="020B0503020204020204" pitchFamily="34" charset="0"/>
              </a:rPr>
              <a:t>Trust </a:t>
            </a:r>
            <a:r>
              <a:rPr lang="en-US" dirty="0">
                <a:latin typeface="Corbel" panose="020B0503020204020204" pitchFamily="34" charset="0"/>
              </a:rPr>
              <a:t>encourages and ensures effective human-autonomy operations, particularly in dynamic and uncertain </a:t>
            </a:r>
            <a:r>
              <a:rPr lang="en-US" dirty="0" smtClean="0">
                <a:latin typeface="Corbel" panose="020B0503020204020204" pitchFamily="34" charset="0"/>
              </a:rPr>
              <a:t>environments</a:t>
            </a:r>
          </a:p>
          <a:p>
            <a:pPr marL="285750" lvl="3" indent="-285750" algn="just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orbel" panose="020B0503020204020204" pitchFamily="34" charset="0"/>
              </a:rPr>
              <a:t>Trust </a:t>
            </a:r>
            <a:r>
              <a:rPr lang="en-US" dirty="0">
                <a:latin typeface="Corbel" panose="020B0503020204020204" pitchFamily="34" charset="0"/>
              </a:rPr>
              <a:t>is necessary for the effective implementation of specific roles and responsibilities in a human-autonomous team</a:t>
            </a:r>
          </a:p>
          <a:p>
            <a:pPr marL="0" lvl="3" algn="just" defTabSz="685800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endParaRPr lang="en-US" dirty="0">
              <a:latin typeface="Corbel" panose="020B0503020204020204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24394" r="1860" b="17903"/>
          <a:stretch/>
        </p:blipFill>
        <p:spPr>
          <a:xfrm>
            <a:off x="1" y="4941455"/>
            <a:ext cx="9144000" cy="19165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5182" y="6550667"/>
            <a:ext cx="1823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INTERNAL</a:t>
            </a:r>
            <a:endParaRPr lang="en-GB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56" y="139145"/>
            <a:ext cx="504133" cy="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2" y="0"/>
            <a:ext cx="7886700" cy="108573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Century Gothic" panose="020B0502020202020204" pitchFamily="34" charset="0"/>
              </a:rPr>
              <a:t>TRUST AS A PROCESS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2" y="1172511"/>
            <a:ext cx="7970404" cy="5536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56" y="139145"/>
            <a:ext cx="504133" cy="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96" y="345259"/>
            <a:ext cx="8059522" cy="439615"/>
          </a:xfrm>
        </p:spPr>
        <p:txBody>
          <a:bodyPr/>
          <a:lstStyle/>
          <a:p>
            <a:r>
              <a:rPr lang="en-GB" b="1" dirty="0" smtClean="0">
                <a:latin typeface="Century Gothic" panose="020B0502020202020204" pitchFamily="34" charset="0"/>
              </a:rPr>
              <a:t>BASIC DESIGN PRINCIPLES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4819" y="1134600"/>
            <a:ext cx="7756308" cy="5312381"/>
          </a:xfrm>
        </p:spPr>
        <p:txBody>
          <a:bodyPr/>
          <a:lstStyle/>
          <a:p>
            <a:r>
              <a:rPr lang="en-US" sz="1800" b="1" dirty="0" smtClean="0">
                <a:latin typeface="Corbel" panose="020B0503020204020204" pitchFamily="34" charset="0"/>
              </a:rPr>
              <a:t>Transparency: </a:t>
            </a:r>
            <a:r>
              <a:rPr lang="en-US" sz="1800" dirty="0" smtClean="0">
                <a:latin typeface="Corbel" panose="020B0503020204020204" pitchFamily="34" charset="0"/>
              </a:rPr>
              <a:t>the human must be able to understand what the system is doing, and ask questions</a:t>
            </a:r>
            <a:endParaRPr lang="en-US" sz="1800" b="1" dirty="0" smtClean="0">
              <a:latin typeface="Corbel" panose="020B0503020204020204" pitchFamily="34" charset="0"/>
            </a:endParaRPr>
          </a:p>
          <a:p>
            <a:r>
              <a:rPr lang="en-US" sz="1800" b="1" dirty="0" smtClean="0">
                <a:latin typeface="Corbel" panose="020B0503020204020204" pitchFamily="34" charset="0"/>
              </a:rPr>
              <a:t>Humans </a:t>
            </a:r>
            <a:r>
              <a:rPr lang="en-US" sz="1800" b="1" dirty="0">
                <a:latin typeface="Corbel" panose="020B0503020204020204" pitchFamily="34" charset="0"/>
              </a:rPr>
              <a:t>Involved in Decision </a:t>
            </a:r>
            <a:r>
              <a:rPr lang="en-US" sz="1800" b="1" dirty="0" smtClean="0">
                <a:latin typeface="Corbel" panose="020B0503020204020204" pitchFamily="34" charset="0"/>
              </a:rPr>
              <a:t>Making: </a:t>
            </a:r>
            <a:r>
              <a:rPr lang="en-US" sz="1800" dirty="0" smtClean="0">
                <a:latin typeface="Corbel" panose="020B0503020204020204" pitchFamily="34" charset="0"/>
              </a:rPr>
              <a:t>the human must be kept in the loop and continue to be involved in the task(s)</a:t>
            </a:r>
            <a:endParaRPr lang="en-GB" sz="1800" dirty="0" smtClean="0">
              <a:latin typeface="Corbel" panose="020B0503020204020204" pitchFamily="34" charset="0"/>
            </a:endParaRPr>
          </a:p>
          <a:p>
            <a:r>
              <a:rPr lang="en-US" sz="1800" b="1" dirty="0">
                <a:latin typeface="Corbel" panose="020B0503020204020204" pitchFamily="34" charset="0"/>
              </a:rPr>
              <a:t>Ease of </a:t>
            </a:r>
            <a:r>
              <a:rPr lang="en-US" sz="1800" b="1" dirty="0" smtClean="0">
                <a:latin typeface="Corbel" panose="020B0503020204020204" pitchFamily="34" charset="0"/>
              </a:rPr>
              <a:t>Interaction: </a:t>
            </a:r>
            <a:r>
              <a:rPr lang="en-GB" sz="1800" dirty="0" smtClean="0">
                <a:latin typeface="Corbel" panose="020B0503020204020204" pitchFamily="34" charset="0"/>
              </a:rPr>
              <a:t>the </a:t>
            </a:r>
            <a:r>
              <a:rPr lang="en-GB" sz="1800" dirty="0">
                <a:latin typeface="Corbel" panose="020B0503020204020204" pitchFamily="34" charset="0"/>
              </a:rPr>
              <a:t>AI </a:t>
            </a:r>
            <a:r>
              <a:rPr lang="en-GB" sz="1800" dirty="0" smtClean="0">
                <a:latin typeface="Corbel" panose="020B0503020204020204" pitchFamily="34" charset="0"/>
              </a:rPr>
              <a:t>interface should be </a:t>
            </a:r>
            <a:r>
              <a:rPr lang="en-GB" sz="1800" dirty="0">
                <a:latin typeface="Corbel" panose="020B0503020204020204" pitchFamily="34" charset="0"/>
              </a:rPr>
              <a:t>easy to engage with. </a:t>
            </a:r>
            <a:endParaRPr lang="en-GB" sz="1800" dirty="0" smtClean="0">
              <a:latin typeface="Corbel" panose="020B0503020204020204" pitchFamily="34" charset="0"/>
            </a:endParaRPr>
          </a:p>
          <a:p>
            <a:r>
              <a:rPr lang="en-US" sz="1800" b="1" dirty="0" smtClean="0">
                <a:latin typeface="Corbel" panose="020B0503020204020204" pitchFamily="34" charset="0"/>
              </a:rPr>
              <a:t>Training </a:t>
            </a:r>
            <a:r>
              <a:rPr lang="en-US" sz="1800" b="1" dirty="0">
                <a:latin typeface="Corbel" panose="020B0503020204020204" pitchFamily="34" charset="0"/>
              </a:rPr>
              <a:t>and </a:t>
            </a:r>
            <a:r>
              <a:rPr lang="en-US" sz="1800" b="1" dirty="0" smtClean="0">
                <a:latin typeface="Corbel" panose="020B0503020204020204" pitchFamily="34" charset="0"/>
              </a:rPr>
              <a:t>Experience: </a:t>
            </a:r>
            <a:r>
              <a:rPr lang="en-GB" sz="1800" dirty="0" smtClean="0">
                <a:latin typeface="Corbel" panose="020B0503020204020204" pitchFamily="34" charset="0"/>
              </a:rPr>
              <a:t>training regarding the system would help the human work with it better. </a:t>
            </a:r>
          </a:p>
          <a:p>
            <a:r>
              <a:rPr lang="en-US" sz="1800" b="1" dirty="0" smtClean="0">
                <a:latin typeface="Corbel" panose="020B0503020204020204" pitchFamily="34" charset="0"/>
              </a:rPr>
              <a:t>Reputation </a:t>
            </a:r>
            <a:r>
              <a:rPr lang="en-US" sz="1800" b="1" dirty="0">
                <a:latin typeface="Corbel" panose="020B0503020204020204" pitchFamily="34" charset="0"/>
              </a:rPr>
              <a:t>and </a:t>
            </a:r>
            <a:r>
              <a:rPr lang="en-US" sz="1800" b="1" dirty="0" smtClean="0">
                <a:latin typeface="Corbel" panose="020B0503020204020204" pitchFamily="34" charset="0"/>
              </a:rPr>
              <a:t>Regulation: </a:t>
            </a:r>
            <a:r>
              <a:rPr lang="en-GB" sz="1800" dirty="0" smtClean="0">
                <a:latin typeface="Corbel" panose="020B0503020204020204" pitchFamily="34" charset="0"/>
              </a:rPr>
              <a:t>the </a:t>
            </a:r>
            <a:r>
              <a:rPr lang="en-GB" sz="1800" dirty="0">
                <a:latin typeface="Corbel" panose="020B0503020204020204" pitchFamily="34" charset="0"/>
              </a:rPr>
              <a:t>reputation of the </a:t>
            </a:r>
            <a:r>
              <a:rPr lang="en-GB" sz="1800" dirty="0" smtClean="0">
                <a:latin typeface="Corbel" panose="020B0503020204020204" pitchFamily="34" charset="0"/>
              </a:rPr>
              <a:t>manufacturer, familiarity </a:t>
            </a:r>
            <a:r>
              <a:rPr lang="en-GB" sz="1800" dirty="0">
                <a:latin typeface="Corbel" panose="020B0503020204020204" pitchFamily="34" charset="0"/>
              </a:rPr>
              <a:t>with the technology </a:t>
            </a:r>
            <a:r>
              <a:rPr lang="en-GB" sz="1800" dirty="0" smtClean="0">
                <a:latin typeface="Corbel" panose="020B0503020204020204" pitchFamily="34" charset="0"/>
              </a:rPr>
              <a:t>and an understanding of the context helps with the development of trust.</a:t>
            </a:r>
          </a:p>
          <a:p>
            <a:r>
              <a:rPr lang="en-US" sz="1800" b="1" dirty="0" smtClean="0">
                <a:latin typeface="Corbel" panose="020B0503020204020204" pitchFamily="34" charset="0"/>
              </a:rPr>
              <a:t>In-Group Identity: </a:t>
            </a:r>
            <a:r>
              <a:rPr lang="en-GB" sz="1800" dirty="0">
                <a:latin typeface="Corbel" panose="020B0503020204020204" pitchFamily="34" charset="0"/>
              </a:rPr>
              <a:t>t</a:t>
            </a:r>
            <a:r>
              <a:rPr lang="en-GB" sz="1800" dirty="0" smtClean="0">
                <a:latin typeface="Corbel" panose="020B0503020204020204" pitchFamily="34" charset="0"/>
              </a:rPr>
              <a:t>rust </a:t>
            </a:r>
            <a:r>
              <a:rPr lang="en-GB" sz="1800" dirty="0">
                <a:latin typeface="Corbel" panose="020B0503020204020204" pitchFamily="34" charset="0"/>
              </a:rPr>
              <a:t>is more likely to develop if teammates are perceived to be from the same </a:t>
            </a:r>
            <a:r>
              <a:rPr lang="en-GB" sz="1800" dirty="0" smtClean="0">
                <a:latin typeface="Corbel" panose="020B0503020204020204" pitchFamily="34" charset="0"/>
              </a:rPr>
              <a:t>group with </a:t>
            </a:r>
            <a:r>
              <a:rPr lang="en-GB" sz="1800" dirty="0">
                <a:latin typeface="Corbel" panose="020B0503020204020204" pitchFamily="34" charset="0"/>
              </a:rPr>
              <a:t>common goals and values. </a:t>
            </a:r>
            <a:endParaRPr lang="en-GB" sz="1800" dirty="0" smtClean="0">
              <a:latin typeface="Corbel" panose="020B0503020204020204" pitchFamily="34" charset="0"/>
            </a:endParaRPr>
          </a:p>
          <a:p>
            <a:r>
              <a:rPr lang="en-US" sz="1800" b="1" dirty="0">
                <a:latin typeface="Corbel" panose="020B0503020204020204" pitchFamily="34" charset="0"/>
              </a:rPr>
              <a:t>Rich </a:t>
            </a:r>
            <a:r>
              <a:rPr lang="en-US" sz="1800" b="1" dirty="0" smtClean="0">
                <a:latin typeface="Corbel" panose="020B0503020204020204" pitchFamily="34" charset="0"/>
              </a:rPr>
              <a:t>Communication: </a:t>
            </a:r>
            <a:r>
              <a:rPr lang="en-GB" sz="1800" dirty="0">
                <a:latin typeface="Corbel" panose="020B0503020204020204" pitchFamily="34" charset="0"/>
              </a:rPr>
              <a:t>t</a:t>
            </a:r>
            <a:r>
              <a:rPr lang="en-GB" sz="1800" dirty="0" smtClean="0">
                <a:latin typeface="Corbel" panose="020B0503020204020204" pitchFamily="34" charset="0"/>
              </a:rPr>
              <a:t>he </a:t>
            </a:r>
            <a:r>
              <a:rPr lang="en-GB" sz="1800" dirty="0">
                <a:latin typeface="Corbel" panose="020B0503020204020204" pitchFamily="34" charset="0"/>
              </a:rPr>
              <a:t>system will need to be able to engage in rich communication to convey </a:t>
            </a:r>
            <a:r>
              <a:rPr lang="en-GB" sz="1800" dirty="0" smtClean="0">
                <a:latin typeface="Corbel" panose="020B0503020204020204" pitchFamily="34" charset="0"/>
              </a:rPr>
              <a:t>information – the use of natural language increases the chances of its acceptance. </a:t>
            </a:r>
          </a:p>
          <a:p>
            <a:r>
              <a:rPr lang="en-US" sz="1800" b="1" dirty="0" smtClean="0">
                <a:latin typeface="Corbel" panose="020B0503020204020204" pitchFamily="34" charset="0"/>
              </a:rPr>
              <a:t>Agency: </a:t>
            </a:r>
            <a:r>
              <a:rPr lang="en-GB" sz="1800" dirty="0" smtClean="0">
                <a:latin typeface="Corbel" panose="020B0503020204020204" pitchFamily="34" charset="0"/>
              </a:rPr>
              <a:t>the system should </a:t>
            </a:r>
            <a:r>
              <a:rPr lang="en-GB" sz="1800" dirty="0">
                <a:latin typeface="Corbel" panose="020B0503020204020204" pitchFamily="34" charset="0"/>
              </a:rPr>
              <a:t>be designed with anthropomorphic features and agency prior to being put in a partnership with a human.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56" y="139145"/>
            <a:ext cx="504133" cy="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31" b="89231" l="3540" r="93363">
                        <a14:foregroundMark x1="45133" y1="46154" x2="45133" y2="46154"/>
                        <a14:foregroundMark x1="42478" y1="58462" x2="42478" y2="58462"/>
                        <a14:foregroundMark x1="54425" y1="50769" x2="54425" y2="50769"/>
                        <a14:foregroundMark x1="84513" y1="46154" x2="84513" y2="46154"/>
                        <a14:foregroundMark x1="93363" y1="53846" x2="93363" y2="53846"/>
                        <a14:foregroundMark x1="20796" y1="49231" x2="20796" y2="49231"/>
                        <a14:foregroundMark x1="7080" y1="35385" x2="7080" y2="35385"/>
                        <a14:foregroundMark x1="3540" y1="36923" x2="3540" y2="3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5675" y="5989309"/>
            <a:ext cx="2654361" cy="7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6" y="-4328"/>
            <a:ext cx="8309866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Century Gothic" panose="020B0502020202020204" pitchFamily="34" charset="0"/>
              </a:rPr>
              <a:t>DESIGN QUESTIONS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56" y="139145"/>
            <a:ext cx="504133" cy="8743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3346" y="1321235"/>
            <a:ext cx="8450398" cy="50800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orbel" panose="020B0503020204020204" pitchFamily="34" charset="0"/>
              </a:rPr>
              <a:t>Is there transparent and rich communication from the system to the user?</a:t>
            </a:r>
            <a:endParaRPr lang="en-GB" dirty="0">
              <a:latin typeface="Corbel" panose="020B0503020204020204" pitchFamily="34" charset="0"/>
            </a:endParaRPr>
          </a:p>
          <a:p>
            <a:r>
              <a:rPr lang="en-GB" dirty="0" smtClean="0">
                <a:latin typeface="Corbel" panose="020B0503020204020204" pitchFamily="34" charset="0"/>
              </a:rPr>
              <a:t>Does the human still maintain some control when using the system?</a:t>
            </a:r>
            <a:endParaRPr lang="en-GB" dirty="0">
              <a:latin typeface="Corbel" panose="020B0503020204020204" pitchFamily="34" charset="0"/>
            </a:endParaRPr>
          </a:p>
          <a:p>
            <a:r>
              <a:rPr lang="en-GB" dirty="0" smtClean="0">
                <a:latin typeface="Corbel" panose="020B0503020204020204" pitchFamily="34" charset="0"/>
              </a:rPr>
              <a:t>Is the interface – and the system – easy to use?</a:t>
            </a:r>
            <a:endParaRPr lang="en-GB" dirty="0">
              <a:latin typeface="Corbel" panose="020B0503020204020204" pitchFamily="34" charset="0"/>
            </a:endParaRPr>
          </a:p>
          <a:p>
            <a:r>
              <a:rPr lang="en-GB" dirty="0" smtClean="0">
                <a:latin typeface="Corbel" panose="020B0503020204020204" pitchFamily="34" charset="0"/>
              </a:rPr>
              <a:t>If not, is there a process in place to train users? </a:t>
            </a:r>
          </a:p>
          <a:p>
            <a:r>
              <a:rPr lang="en-GB" dirty="0" smtClean="0">
                <a:latin typeface="Corbel" panose="020B0503020204020204" pitchFamily="34" charset="0"/>
              </a:rPr>
              <a:t>Is there a chance that the system will develop a “bad reputation – how will that be handled?</a:t>
            </a:r>
            <a:endParaRPr lang="en-GB" dirty="0">
              <a:latin typeface="Corbel" panose="020B0503020204020204" pitchFamily="34" charset="0"/>
            </a:endParaRPr>
          </a:p>
          <a:p>
            <a:r>
              <a:rPr lang="en-GB" dirty="0" smtClean="0">
                <a:latin typeface="Corbel" panose="020B0503020204020204" pitchFamily="34" charset="0"/>
              </a:rPr>
              <a:t>Can the system be considered as being a teammate? </a:t>
            </a:r>
          </a:p>
          <a:p>
            <a:r>
              <a:rPr lang="en-GB" dirty="0" smtClean="0">
                <a:latin typeface="Corbel" panose="020B0503020204020204" pitchFamily="34" charset="0"/>
              </a:rPr>
              <a:t>If not, how can it become a part of the team?</a:t>
            </a:r>
          </a:p>
        </p:txBody>
      </p:sp>
    </p:spTree>
    <p:extLst>
      <p:ext uri="{BB962C8B-B14F-4D97-AF65-F5344CB8AC3E}">
        <p14:creationId xmlns:p14="http://schemas.microsoft.com/office/powerpoint/2010/main" val="9141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ales_global_4.3_VF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template-GROUP(16-9) - 30072018 (2)" id="{9E0CF04F-6C00-4AEA-911C-824D0A158093}" vid="{103107B2-D141-4C15-86C9-3C0E1B7DC6E2}"/>
    </a:ext>
  </a:extLst>
</a:theme>
</file>

<file path=ppt/theme/theme3.xml><?xml version="1.0" encoding="utf-8"?>
<a:theme xmlns:a="http://schemas.openxmlformats.org/drawingml/2006/main" name="3_Thales_global_4.3_VF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template-GROUP(16-9) - 30072018 (2)" id="{9E0CF04F-6C00-4AEA-911C-824D0A158093}" vid="{103107B2-D141-4C15-86C9-3C0E1B7DC6E2}"/>
    </a:ext>
  </a:extLst>
</a:theme>
</file>

<file path=ppt/theme/theme4.xml><?xml version="1.0" encoding="utf-8"?>
<a:theme xmlns:a="http://schemas.openxmlformats.org/drawingml/2006/main" name="Modern Swiss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14661</TotalTime>
  <Words>621</Words>
  <Application>Microsoft Office PowerPoint</Application>
  <PresentationFormat>On-screen Show (4:3)</PresentationFormat>
  <Paragraphs>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Century Gothic</vt:lpstr>
      <vt:lpstr>Corbel</vt:lpstr>
      <vt:lpstr>Lucida Grande</vt:lpstr>
      <vt:lpstr>Microsoft New Tai Lue</vt:lpstr>
      <vt:lpstr>Office Theme</vt:lpstr>
      <vt:lpstr>2_Thales_global_4.3_VF</vt:lpstr>
      <vt:lpstr>3_Thales_global_4.3_VF</vt:lpstr>
      <vt:lpstr>Modern Swiss</vt:lpstr>
      <vt:lpstr>HOW DO WE UNDERSTAND TRUST?</vt:lpstr>
      <vt:lpstr>HUMAN-MACHINE TEAMING</vt:lpstr>
      <vt:lpstr>TB-PHASE</vt:lpstr>
      <vt:lpstr>THE ROLE OF TRUST</vt:lpstr>
      <vt:lpstr>TRUST AS A PROCESS</vt:lpstr>
      <vt:lpstr>BASIC DESIGN PRINCIPLES</vt:lpstr>
      <vt:lpstr>PowerPoint Presentation</vt:lpstr>
      <vt:lpstr>DESIGN QUESTIONS</vt:lpstr>
    </vt:vector>
  </TitlesOfParts>
  <Company>Thales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Kurup, Shalaka</dc:creator>
  <cp:lastModifiedBy>Kurup, Shalaka</cp:lastModifiedBy>
  <cp:revision>88</cp:revision>
  <dcterms:created xsi:type="dcterms:W3CDTF">2020-12-03T13:52:57Z</dcterms:created>
  <dcterms:modified xsi:type="dcterms:W3CDTF">2021-04-23T08:07:34Z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35bff651-6127-42d7-ab52-2b1913060da5</vt:lpwstr>
  </property>
  <property fmtid="{D5CDD505-2E9C-101B-9397-08002B2CF9AE}" pid="3" name="THALESClassification">
    <vt:lpwstr>TCA</vt:lpwstr>
  </property>
  <property fmtid="{D5CDD505-2E9C-101B-9397-08002B2CF9AE}" pid="4" name="Sensitivity">
    <vt:lpwstr>TGI</vt:lpwstr>
  </property>
  <property fmtid="{D5CDD505-2E9C-101B-9397-08002B2CF9AE}" pid="5" name="PD">
    <vt:lpwstr>PDN</vt:lpwstr>
  </property>
  <property fmtid="{D5CDD505-2E9C-101B-9397-08002B2CF9AE}" pid="6" name="EC">
    <vt:lpwstr>ECNA</vt:lpwstr>
  </property>
  <property fmtid="{D5CDD505-2E9C-101B-9397-08002B2CF9AE}" pid="7" name="LC">
    <vt:lpwstr>LCNA</vt:lpwstr>
  </property>
  <property fmtid="{D5CDD505-2E9C-101B-9397-08002B2CF9AE}" pid="8" name="AppHF">
    <vt:lpwstr>AHFY</vt:lpwstr>
  </property>
</Properties>
</file>